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4"/>
    <p:sldMasterId id="2147483660" r:id="rId5"/>
  </p:sldMasterIdLst>
  <p:notesMasterIdLst>
    <p:notesMasterId r:id="rId17"/>
  </p:notesMasterIdLst>
  <p:sldIdLst>
    <p:sldId id="263" r:id="rId6"/>
    <p:sldId id="258" r:id="rId7"/>
    <p:sldId id="259" r:id="rId8"/>
    <p:sldId id="260" r:id="rId9"/>
    <p:sldId id="262" r:id="rId10"/>
    <p:sldId id="267" r:id="rId11"/>
    <p:sldId id="270" r:id="rId12"/>
    <p:sldId id="269" r:id="rId13"/>
    <p:sldId id="272" r:id="rId14"/>
    <p:sldId id="271"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5C9A69-A24D-40B2-A3CF-993B46CD7DDC}">
          <p14:sldIdLst>
            <p14:sldId id="263"/>
            <p14:sldId id="258"/>
            <p14:sldId id="259"/>
            <p14:sldId id="260"/>
            <p14:sldId id="262"/>
            <p14:sldId id="267"/>
            <p14:sldId id="270"/>
            <p14:sldId id="269"/>
            <p14:sldId id="272"/>
            <p14:sldId id="271"/>
          </p14:sldIdLst>
        </p14:section>
        <p14:section name="Annex" id="{000EE4D3-A9B0-4047-9A48-DC949C02EAAD}">
          <p14:sldIdLst>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81F92-39F8-830E-69F2-6C5EA9FF8777}" v="82" dt="2024-09-09T21:39:00.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56" d="100"/>
          <a:sy n="56" d="100"/>
        </p:scale>
        <p:origin x="88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60260-C9E9-42EB-A0E7-3016126C9C75}"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GB"/>
        </a:p>
      </dgm:t>
    </dgm:pt>
    <dgm:pt modelId="{08B2171F-8C4A-49FE-AC25-A40395D1ECB2}">
      <dgm:prSet phldrT="[Text]"/>
      <dgm:spPr/>
      <dgm:t>
        <a:bodyPr/>
        <a:lstStyle/>
        <a:p>
          <a:pPr rtl="0"/>
          <a:r>
            <a:rPr lang="en-GB" b="1"/>
            <a:t>Robust early intervention that creates safety, sustainability, and risk reduction.</a:t>
          </a:r>
        </a:p>
      </dgm:t>
    </dgm:pt>
    <dgm:pt modelId="{65AECFE0-419B-4EB1-8FA6-A514BAB95B04}" type="parTrans" cxnId="{2B30A860-94AC-4188-B11D-EED66047A881}">
      <dgm:prSet/>
      <dgm:spPr/>
      <dgm:t>
        <a:bodyPr/>
        <a:lstStyle/>
        <a:p>
          <a:endParaRPr lang="en-GB"/>
        </a:p>
      </dgm:t>
    </dgm:pt>
    <dgm:pt modelId="{C3474DE2-8842-464B-82B6-B8203FDFE7A8}" type="sibTrans" cxnId="{2B30A860-94AC-4188-B11D-EED66047A881}">
      <dgm:prSet/>
      <dgm:spPr/>
      <dgm:t>
        <a:bodyPr/>
        <a:lstStyle/>
        <a:p>
          <a:endParaRPr lang="en-GB"/>
        </a:p>
      </dgm:t>
    </dgm:pt>
    <dgm:pt modelId="{AE2B59A7-FA3A-4404-8368-AA91EEA4DA77}">
      <dgm:prSet phldrT="[Text]"/>
      <dgm:spPr/>
      <dgm:t>
        <a:bodyPr/>
        <a:lstStyle/>
        <a:p>
          <a:r>
            <a:rPr lang="en-GB" b="1"/>
            <a:t>Targeted support to stop problems from escalating.</a:t>
          </a:r>
        </a:p>
      </dgm:t>
    </dgm:pt>
    <dgm:pt modelId="{D7B98F01-8272-43B2-B9D5-DF6B7D493ED5}" type="parTrans" cxnId="{28C35A9A-9B8B-4C74-8172-3BDCEC84853A}">
      <dgm:prSet/>
      <dgm:spPr/>
      <dgm:t>
        <a:bodyPr/>
        <a:lstStyle/>
        <a:p>
          <a:endParaRPr lang="en-GB"/>
        </a:p>
      </dgm:t>
    </dgm:pt>
    <dgm:pt modelId="{CF2F06AA-6570-408D-A860-A0B10CF94C6E}" type="sibTrans" cxnId="{28C35A9A-9B8B-4C74-8172-3BDCEC84853A}">
      <dgm:prSet/>
      <dgm:spPr/>
      <dgm:t>
        <a:bodyPr/>
        <a:lstStyle/>
        <a:p>
          <a:endParaRPr lang="en-GB"/>
        </a:p>
      </dgm:t>
    </dgm:pt>
    <dgm:pt modelId="{DF140C05-14A3-4BB4-A71B-868F854C49CB}">
      <dgm:prSet phldrT="[Text]" custT="1"/>
      <dgm:spPr/>
      <dgm:t>
        <a:bodyPr/>
        <a:lstStyle/>
        <a:p>
          <a:pPr rtl="0"/>
          <a:r>
            <a:rPr lang="en-GB" sz="1200" b="1" dirty="0"/>
            <a:t>Empowering communities to solve problems early.</a:t>
          </a:r>
        </a:p>
      </dgm:t>
    </dgm:pt>
    <dgm:pt modelId="{1E64E475-9CF5-41B7-947E-AD06C1FA8962}" type="parTrans" cxnId="{8B05421B-8462-41D3-8A38-112DD4DE4EA0}">
      <dgm:prSet/>
      <dgm:spPr/>
      <dgm:t>
        <a:bodyPr/>
        <a:lstStyle/>
        <a:p>
          <a:endParaRPr lang="en-GB"/>
        </a:p>
      </dgm:t>
    </dgm:pt>
    <dgm:pt modelId="{40246615-E688-45DA-8321-90CB058A9F07}" type="sibTrans" cxnId="{8B05421B-8462-41D3-8A38-112DD4DE4EA0}">
      <dgm:prSet/>
      <dgm:spPr/>
      <dgm:t>
        <a:bodyPr/>
        <a:lstStyle/>
        <a:p>
          <a:endParaRPr lang="en-GB"/>
        </a:p>
      </dgm:t>
    </dgm:pt>
    <dgm:pt modelId="{DB80A640-FC37-4EB5-BC75-A5BA8741DFE9}" type="pres">
      <dgm:prSet presAssocID="{89960260-C9E9-42EB-A0E7-3016126C9C75}" presName="composite" presStyleCnt="0">
        <dgm:presLayoutVars>
          <dgm:chMax val="3"/>
          <dgm:animLvl val="lvl"/>
          <dgm:resizeHandles val="exact"/>
        </dgm:presLayoutVars>
      </dgm:prSet>
      <dgm:spPr/>
    </dgm:pt>
    <dgm:pt modelId="{D1390776-DE2C-4E2B-BBED-D21AE877D2CB}" type="pres">
      <dgm:prSet presAssocID="{08B2171F-8C4A-49FE-AC25-A40395D1ECB2}" presName="gear1" presStyleLbl="node1" presStyleIdx="0" presStyleCnt="3" custLinFactNeighborX="1810" custLinFactNeighborY="7609">
        <dgm:presLayoutVars>
          <dgm:chMax val="1"/>
          <dgm:bulletEnabled val="1"/>
        </dgm:presLayoutVars>
      </dgm:prSet>
      <dgm:spPr/>
    </dgm:pt>
    <dgm:pt modelId="{E9356A68-0535-4649-97CF-3343D2143BAE}" type="pres">
      <dgm:prSet presAssocID="{08B2171F-8C4A-49FE-AC25-A40395D1ECB2}" presName="gear1srcNode" presStyleLbl="node1" presStyleIdx="0" presStyleCnt="3"/>
      <dgm:spPr/>
    </dgm:pt>
    <dgm:pt modelId="{EAAFBFF0-1D5C-43AA-81CA-29EBF9C2F2F8}" type="pres">
      <dgm:prSet presAssocID="{08B2171F-8C4A-49FE-AC25-A40395D1ECB2}" presName="gear1dstNode" presStyleLbl="node1" presStyleIdx="0" presStyleCnt="3"/>
      <dgm:spPr/>
    </dgm:pt>
    <dgm:pt modelId="{4B8A5463-1CD4-4BA6-9686-F1E9D2D70906}" type="pres">
      <dgm:prSet presAssocID="{AE2B59A7-FA3A-4404-8368-AA91EEA4DA77}" presName="gear2" presStyleLbl="node1" presStyleIdx="1" presStyleCnt="3" custScaleX="125951" custScaleY="108401" custLinFactNeighborX="-2396" custLinFactNeighborY="3287">
        <dgm:presLayoutVars>
          <dgm:chMax val="1"/>
          <dgm:bulletEnabled val="1"/>
        </dgm:presLayoutVars>
      </dgm:prSet>
      <dgm:spPr/>
    </dgm:pt>
    <dgm:pt modelId="{E9DCDE57-DDA7-47DD-8644-4651BB06263B}" type="pres">
      <dgm:prSet presAssocID="{AE2B59A7-FA3A-4404-8368-AA91EEA4DA77}" presName="gear2srcNode" presStyleLbl="node1" presStyleIdx="1" presStyleCnt="3"/>
      <dgm:spPr/>
    </dgm:pt>
    <dgm:pt modelId="{10AA186F-19BA-4089-A8A1-F97D579721B1}" type="pres">
      <dgm:prSet presAssocID="{AE2B59A7-FA3A-4404-8368-AA91EEA4DA77}" presName="gear2dstNode" presStyleLbl="node1" presStyleIdx="1" presStyleCnt="3"/>
      <dgm:spPr/>
    </dgm:pt>
    <dgm:pt modelId="{0E489277-AD27-41E7-9A10-32FC82EBADE7}" type="pres">
      <dgm:prSet presAssocID="{DF140C05-14A3-4BB4-A71B-868F854C49CB}" presName="gear3" presStyleLbl="node1" presStyleIdx="2" presStyleCnt="3" custScaleX="108210" custScaleY="102502"/>
      <dgm:spPr/>
    </dgm:pt>
    <dgm:pt modelId="{FB9463F6-C6E3-4DE7-8781-E131B6877307}" type="pres">
      <dgm:prSet presAssocID="{DF140C05-14A3-4BB4-A71B-868F854C49CB}" presName="gear3tx" presStyleLbl="node1" presStyleIdx="2" presStyleCnt="3">
        <dgm:presLayoutVars>
          <dgm:chMax val="1"/>
          <dgm:bulletEnabled val="1"/>
        </dgm:presLayoutVars>
      </dgm:prSet>
      <dgm:spPr/>
    </dgm:pt>
    <dgm:pt modelId="{A9BE8179-BDAA-49FC-8C3A-317892C754F8}" type="pres">
      <dgm:prSet presAssocID="{DF140C05-14A3-4BB4-A71B-868F854C49CB}" presName="gear3srcNode" presStyleLbl="node1" presStyleIdx="2" presStyleCnt="3"/>
      <dgm:spPr/>
    </dgm:pt>
    <dgm:pt modelId="{C7A879ED-7C65-4D6F-A116-528A7BD504D2}" type="pres">
      <dgm:prSet presAssocID="{DF140C05-14A3-4BB4-A71B-868F854C49CB}" presName="gear3dstNode" presStyleLbl="node1" presStyleIdx="2" presStyleCnt="3"/>
      <dgm:spPr/>
    </dgm:pt>
    <dgm:pt modelId="{50CA15F1-2FF9-4525-BEC9-4B9FE014BD80}" type="pres">
      <dgm:prSet presAssocID="{C3474DE2-8842-464B-82B6-B8203FDFE7A8}" presName="connector1" presStyleLbl="sibTrans2D1" presStyleIdx="0" presStyleCnt="3"/>
      <dgm:spPr/>
    </dgm:pt>
    <dgm:pt modelId="{A8D6AEFE-AAEC-46CF-873A-9A32D75E44CF}" type="pres">
      <dgm:prSet presAssocID="{CF2F06AA-6570-408D-A860-A0B10CF94C6E}" presName="connector2" presStyleLbl="sibTrans2D1" presStyleIdx="1" presStyleCnt="3"/>
      <dgm:spPr/>
    </dgm:pt>
    <dgm:pt modelId="{8FEF4D54-F8D0-48F6-84A9-1691A1A2EF8B}" type="pres">
      <dgm:prSet presAssocID="{40246615-E688-45DA-8321-90CB058A9F07}" presName="connector3" presStyleLbl="sibTrans2D1" presStyleIdx="2" presStyleCnt="3"/>
      <dgm:spPr/>
    </dgm:pt>
  </dgm:ptLst>
  <dgm:cxnLst>
    <dgm:cxn modelId="{8B05421B-8462-41D3-8A38-112DD4DE4EA0}" srcId="{89960260-C9E9-42EB-A0E7-3016126C9C75}" destId="{DF140C05-14A3-4BB4-A71B-868F854C49CB}" srcOrd="2" destOrd="0" parTransId="{1E64E475-9CF5-41B7-947E-AD06C1FA8962}" sibTransId="{40246615-E688-45DA-8321-90CB058A9F07}"/>
    <dgm:cxn modelId="{28A73131-E2F0-47EA-AE74-9C980A97C6A1}" type="presOf" srcId="{40246615-E688-45DA-8321-90CB058A9F07}" destId="{8FEF4D54-F8D0-48F6-84A9-1691A1A2EF8B}" srcOrd="0" destOrd="0" presId="urn:microsoft.com/office/officeart/2005/8/layout/gear1"/>
    <dgm:cxn modelId="{4182B635-CC23-4C2A-97F3-BCBFBA8F1B78}" type="presOf" srcId="{DF140C05-14A3-4BB4-A71B-868F854C49CB}" destId="{FB9463F6-C6E3-4DE7-8781-E131B6877307}" srcOrd="1" destOrd="0" presId="urn:microsoft.com/office/officeart/2005/8/layout/gear1"/>
    <dgm:cxn modelId="{07605B38-3805-4B2E-8FF2-1182D5F68147}" type="presOf" srcId="{08B2171F-8C4A-49FE-AC25-A40395D1ECB2}" destId="{D1390776-DE2C-4E2B-BBED-D21AE877D2CB}" srcOrd="0" destOrd="0" presId="urn:microsoft.com/office/officeart/2005/8/layout/gear1"/>
    <dgm:cxn modelId="{2B30A860-94AC-4188-B11D-EED66047A881}" srcId="{89960260-C9E9-42EB-A0E7-3016126C9C75}" destId="{08B2171F-8C4A-49FE-AC25-A40395D1ECB2}" srcOrd="0" destOrd="0" parTransId="{65AECFE0-419B-4EB1-8FA6-A514BAB95B04}" sibTransId="{C3474DE2-8842-464B-82B6-B8203FDFE7A8}"/>
    <dgm:cxn modelId="{F5961F6C-015E-406A-97CD-3A8F9A818C29}" type="presOf" srcId="{C3474DE2-8842-464B-82B6-B8203FDFE7A8}" destId="{50CA15F1-2FF9-4525-BEC9-4B9FE014BD80}" srcOrd="0" destOrd="0" presId="urn:microsoft.com/office/officeart/2005/8/layout/gear1"/>
    <dgm:cxn modelId="{0BC6DC74-64D9-4449-B2E4-F97C13EF16B1}" type="presOf" srcId="{DF140C05-14A3-4BB4-A71B-868F854C49CB}" destId="{0E489277-AD27-41E7-9A10-32FC82EBADE7}" srcOrd="0" destOrd="0" presId="urn:microsoft.com/office/officeart/2005/8/layout/gear1"/>
    <dgm:cxn modelId="{4F07A07D-7019-4B3B-B5AF-BE05F18227F2}" type="presOf" srcId="{AE2B59A7-FA3A-4404-8368-AA91EEA4DA77}" destId="{E9DCDE57-DDA7-47DD-8644-4651BB06263B}" srcOrd="1" destOrd="0" presId="urn:microsoft.com/office/officeart/2005/8/layout/gear1"/>
    <dgm:cxn modelId="{28C35A9A-9B8B-4C74-8172-3BDCEC84853A}" srcId="{89960260-C9E9-42EB-A0E7-3016126C9C75}" destId="{AE2B59A7-FA3A-4404-8368-AA91EEA4DA77}" srcOrd="1" destOrd="0" parTransId="{D7B98F01-8272-43B2-B9D5-DF6B7D493ED5}" sibTransId="{CF2F06AA-6570-408D-A860-A0B10CF94C6E}"/>
    <dgm:cxn modelId="{5E89B69E-74AA-4D38-AAEF-CFD434EB62D0}" type="presOf" srcId="{CF2F06AA-6570-408D-A860-A0B10CF94C6E}" destId="{A8D6AEFE-AAEC-46CF-873A-9A32D75E44CF}" srcOrd="0" destOrd="0" presId="urn:microsoft.com/office/officeart/2005/8/layout/gear1"/>
    <dgm:cxn modelId="{7FA6EEA7-1B80-4081-B1C8-E935344BAC2D}" type="presOf" srcId="{89960260-C9E9-42EB-A0E7-3016126C9C75}" destId="{DB80A640-FC37-4EB5-BC75-A5BA8741DFE9}" srcOrd="0" destOrd="0" presId="urn:microsoft.com/office/officeart/2005/8/layout/gear1"/>
    <dgm:cxn modelId="{2A4A99CB-8A6F-4E1C-88FB-F98D43D40A22}" type="presOf" srcId="{08B2171F-8C4A-49FE-AC25-A40395D1ECB2}" destId="{E9356A68-0535-4649-97CF-3343D2143BAE}" srcOrd="1" destOrd="0" presId="urn:microsoft.com/office/officeart/2005/8/layout/gear1"/>
    <dgm:cxn modelId="{01EF4ACC-47A0-4125-A89F-02C53A68ADD7}" type="presOf" srcId="{AE2B59A7-FA3A-4404-8368-AA91EEA4DA77}" destId="{4B8A5463-1CD4-4BA6-9686-F1E9D2D70906}" srcOrd="0" destOrd="0" presId="urn:microsoft.com/office/officeart/2005/8/layout/gear1"/>
    <dgm:cxn modelId="{E06674CF-DBE8-465D-81FB-441864323C0D}" type="presOf" srcId="{DF140C05-14A3-4BB4-A71B-868F854C49CB}" destId="{A9BE8179-BDAA-49FC-8C3A-317892C754F8}" srcOrd="2" destOrd="0" presId="urn:microsoft.com/office/officeart/2005/8/layout/gear1"/>
    <dgm:cxn modelId="{DCDC77CF-DB1C-451B-8CE2-B6DEED67A8D2}" type="presOf" srcId="{08B2171F-8C4A-49FE-AC25-A40395D1ECB2}" destId="{EAAFBFF0-1D5C-43AA-81CA-29EBF9C2F2F8}" srcOrd="2" destOrd="0" presId="urn:microsoft.com/office/officeart/2005/8/layout/gear1"/>
    <dgm:cxn modelId="{3F520FD0-917A-42C2-8152-8193E6CBD9F8}" type="presOf" srcId="{AE2B59A7-FA3A-4404-8368-AA91EEA4DA77}" destId="{10AA186F-19BA-4089-A8A1-F97D579721B1}" srcOrd="2" destOrd="0" presId="urn:microsoft.com/office/officeart/2005/8/layout/gear1"/>
    <dgm:cxn modelId="{9F9F74D4-857E-4764-8537-2D7A31DBB7B4}" type="presOf" srcId="{DF140C05-14A3-4BB4-A71B-868F854C49CB}" destId="{C7A879ED-7C65-4D6F-A116-528A7BD504D2}" srcOrd="3" destOrd="0" presId="urn:microsoft.com/office/officeart/2005/8/layout/gear1"/>
    <dgm:cxn modelId="{4817CA40-965A-4D03-8031-3702E2B2B8D8}" type="presParOf" srcId="{DB80A640-FC37-4EB5-BC75-A5BA8741DFE9}" destId="{D1390776-DE2C-4E2B-BBED-D21AE877D2CB}" srcOrd="0" destOrd="0" presId="urn:microsoft.com/office/officeart/2005/8/layout/gear1"/>
    <dgm:cxn modelId="{C1E95E60-9019-4B47-9E6B-07E7C82FCE0C}" type="presParOf" srcId="{DB80A640-FC37-4EB5-BC75-A5BA8741DFE9}" destId="{E9356A68-0535-4649-97CF-3343D2143BAE}" srcOrd="1" destOrd="0" presId="urn:microsoft.com/office/officeart/2005/8/layout/gear1"/>
    <dgm:cxn modelId="{56F1A3C3-9F63-47FE-88FC-0E749BA671BE}" type="presParOf" srcId="{DB80A640-FC37-4EB5-BC75-A5BA8741DFE9}" destId="{EAAFBFF0-1D5C-43AA-81CA-29EBF9C2F2F8}" srcOrd="2" destOrd="0" presId="urn:microsoft.com/office/officeart/2005/8/layout/gear1"/>
    <dgm:cxn modelId="{6731C0A0-9403-4C38-9197-144DDA50282A}" type="presParOf" srcId="{DB80A640-FC37-4EB5-BC75-A5BA8741DFE9}" destId="{4B8A5463-1CD4-4BA6-9686-F1E9D2D70906}" srcOrd="3" destOrd="0" presId="urn:microsoft.com/office/officeart/2005/8/layout/gear1"/>
    <dgm:cxn modelId="{893E8C89-91D7-4746-9AA2-4BA20363F894}" type="presParOf" srcId="{DB80A640-FC37-4EB5-BC75-A5BA8741DFE9}" destId="{E9DCDE57-DDA7-47DD-8644-4651BB06263B}" srcOrd="4" destOrd="0" presId="urn:microsoft.com/office/officeart/2005/8/layout/gear1"/>
    <dgm:cxn modelId="{AAEDEBC1-E032-425F-82CA-0AB49F003C36}" type="presParOf" srcId="{DB80A640-FC37-4EB5-BC75-A5BA8741DFE9}" destId="{10AA186F-19BA-4089-A8A1-F97D579721B1}" srcOrd="5" destOrd="0" presId="urn:microsoft.com/office/officeart/2005/8/layout/gear1"/>
    <dgm:cxn modelId="{F627AB4A-4913-404E-9F79-0F48B9B2CBAE}" type="presParOf" srcId="{DB80A640-FC37-4EB5-BC75-A5BA8741DFE9}" destId="{0E489277-AD27-41E7-9A10-32FC82EBADE7}" srcOrd="6" destOrd="0" presId="urn:microsoft.com/office/officeart/2005/8/layout/gear1"/>
    <dgm:cxn modelId="{7B3CE22E-7B68-43CF-8E63-D2E101299280}" type="presParOf" srcId="{DB80A640-FC37-4EB5-BC75-A5BA8741DFE9}" destId="{FB9463F6-C6E3-4DE7-8781-E131B6877307}" srcOrd="7" destOrd="0" presId="urn:microsoft.com/office/officeart/2005/8/layout/gear1"/>
    <dgm:cxn modelId="{69A0BE0D-D972-4739-A4C2-469053435EAF}" type="presParOf" srcId="{DB80A640-FC37-4EB5-BC75-A5BA8741DFE9}" destId="{A9BE8179-BDAA-49FC-8C3A-317892C754F8}" srcOrd="8" destOrd="0" presId="urn:microsoft.com/office/officeart/2005/8/layout/gear1"/>
    <dgm:cxn modelId="{7DFB2D5F-30FD-45BE-AE96-20A0D14A1657}" type="presParOf" srcId="{DB80A640-FC37-4EB5-BC75-A5BA8741DFE9}" destId="{C7A879ED-7C65-4D6F-A116-528A7BD504D2}" srcOrd="9" destOrd="0" presId="urn:microsoft.com/office/officeart/2005/8/layout/gear1"/>
    <dgm:cxn modelId="{8B555367-0B69-4085-ADD0-C4E1F928A9E0}" type="presParOf" srcId="{DB80A640-FC37-4EB5-BC75-A5BA8741DFE9}" destId="{50CA15F1-2FF9-4525-BEC9-4B9FE014BD80}" srcOrd="10" destOrd="0" presId="urn:microsoft.com/office/officeart/2005/8/layout/gear1"/>
    <dgm:cxn modelId="{E87AF7F2-2DD7-48D8-8279-BCBA492E1B4B}" type="presParOf" srcId="{DB80A640-FC37-4EB5-BC75-A5BA8741DFE9}" destId="{A8D6AEFE-AAEC-46CF-873A-9A32D75E44CF}" srcOrd="11" destOrd="0" presId="urn:microsoft.com/office/officeart/2005/8/layout/gear1"/>
    <dgm:cxn modelId="{9244C7D9-FA9B-4EE1-B6BB-27F2769AFFC3}" type="presParOf" srcId="{DB80A640-FC37-4EB5-BC75-A5BA8741DFE9}" destId="{8FEF4D54-F8D0-48F6-84A9-1691A1A2EF8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3B54DD-10F6-4079-B87A-62DDE479772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87B88F00-0E2F-427D-9808-1C4796BB29C2}">
      <dgm:prSet phldrT="[Text]"/>
      <dgm:spPr>
        <a:solidFill>
          <a:srgbClr val="C00000"/>
        </a:solidFill>
      </dgm:spPr>
      <dgm:t>
        <a:bodyPr/>
        <a:lstStyle/>
        <a:p>
          <a:r>
            <a:rPr lang="en-GB" b="1" i="0">
              <a:effectLst/>
              <a:latin typeface="Aptos" panose="020B0004020202020204" pitchFamily="34" charset="0"/>
            </a:rPr>
            <a:t>Disseminate Session Outcomes:</a:t>
          </a:r>
          <a:r>
            <a:rPr lang="en-GB" b="0" i="0">
              <a:effectLst/>
              <a:latin typeface="Aptos" panose="020B0004020202020204" pitchFamily="34" charset="0"/>
            </a:rPr>
            <a:t> </a:t>
          </a:r>
          <a:endParaRPr lang="en-GB" dirty="0"/>
        </a:p>
      </dgm:t>
    </dgm:pt>
    <dgm:pt modelId="{356514AC-C3B6-4721-AC87-B3D283BDAB27}" type="parTrans" cxnId="{3F2CC885-7CEB-4AA4-BC90-7920CD2BF9D2}">
      <dgm:prSet/>
      <dgm:spPr/>
      <dgm:t>
        <a:bodyPr/>
        <a:lstStyle/>
        <a:p>
          <a:endParaRPr lang="en-GB"/>
        </a:p>
      </dgm:t>
    </dgm:pt>
    <dgm:pt modelId="{D2E13928-CCEE-4EDE-AD17-D9BE02E98739}" type="sibTrans" cxnId="{3F2CC885-7CEB-4AA4-BC90-7920CD2BF9D2}">
      <dgm:prSet/>
      <dgm:spPr/>
      <dgm:t>
        <a:bodyPr/>
        <a:lstStyle/>
        <a:p>
          <a:endParaRPr lang="en-GB"/>
        </a:p>
      </dgm:t>
    </dgm:pt>
    <dgm:pt modelId="{83197090-D8A0-4691-9371-3785FD24214C}">
      <dgm:prSet phldrT="[Text]"/>
      <dgm:spPr>
        <a:solidFill>
          <a:srgbClr val="C00000"/>
        </a:solidFill>
      </dgm:spPr>
      <dgm:t>
        <a:bodyPr/>
        <a:lstStyle/>
        <a:p>
          <a:r>
            <a:rPr lang="en-GB" b="1" dirty="0">
              <a:latin typeface="Aptos" panose="020B0004020202020204" pitchFamily="34" charset="0"/>
            </a:rPr>
            <a:t>Embed suggestions into the strategy ac</a:t>
          </a:r>
          <a:r>
            <a:rPr lang="en-GB" b="1" i="0" dirty="0">
              <a:effectLst/>
              <a:latin typeface="Aptos" panose="020B0004020202020204" pitchFamily="34" charset="0"/>
            </a:rPr>
            <a:t>tion </a:t>
          </a:r>
          <a:r>
            <a:rPr lang="en-GB" b="1" dirty="0">
              <a:latin typeface="Aptos" panose="020B0004020202020204" pitchFamily="34" charset="0"/>
            </a:rPr>
            <a:t>pla</a:t>
          </a:r>
          <a:r>
            <a:rPr lang="en-GB" b="1" i="0" dirty="0">
              <a:effectLst/>
              <a:latin typeface="Aptos" panose="020B0004020202020204" pitchFamily="34" charset="0"/>
            </a:rPr>
            <a:t>n</a:t>
          </a:r>
          <a:endParaRPr lang="en-GB" dirty="0"/>
        </a:p>
      </dgm:t>
    </dgm:pt>
    <dgm:pt modelId="{C4034F2A-67E8-41E3-BCC2-549DADA6DBCC}" type="parTrans" cxnId="{78EDDE7B-1975-4342-9EFF-27A3B2D7CDE1}">
      <dgm:prSet/>
      <dgm:spPr/>
      <dgm:t>
        <a:bodyPr/>
        <a:lstStyle/>
        <a:p>
          <a:endParaRPr lang="en-GB"/>
        </a:p>
      </dgm:t>
    </dgm:pt>
    <dgm:pt modelId="{C08390CC-FAC2-439C-B7A5-5DCC26621C20}" type="sibTrans" cxnId="{78EDDE7B-1975-4342-9EFF-27A3B2D7CDE1}">
      <dgm:prSet/>
      <dgm:spPr/>
      <dgm:t>
        <a:bodyPr/>
        <a:lstStyle/>
        <a:p>
          <a:endParaRPr lang="en-GB"/>
        </a:p>
      </dgm:t>
    </dgm:pt>
    <dgm:pt modelId="{14340243-59BB-4A99-B126-286FC89EA2D6}">
      <dgm:prSet phldrT="[Text]"/>
      <dgm:spPr>
        <a:solidFill>
          <a:srgbClr val="C00000"/>
        </a:solidFill>
      </dgm:spPr>
      <dgm:t>
        <a:bodyPr/>
        <a:lstStyle/>
        <a:p>
          <a:r>
            <a:rPr lang="en-GB" b="1" dirty="0">
              <a:latin typeface="Aptos" panose="020B0004020202020204" pitchFamily="34" charset="0"/>
            </a:rPr>
            <a:t>Report on progress</a:t>
          </a:r>
          <a:endParaRPr lang="en-GB" dirty="0"/>
        </a:p>
      </dgm:t>
    </dgm:pt>
    <dgm:pt modelId="{11BCE769-8AD2-4116-93AC-3C55AE249500}" type="parTrans" cxnId="{26BFC7BA-ED04-45DF-B7E0-51C4757FF1E8}">
      <dgm:prSet/>
      <dgm:spPr/>
      <dgm:t>
        <a:bodyPr/>
        <a:lstStyle/>
        <a:p>
          <a:endParaRPr lang="en-GB"/>
        </a:p>
      </dgm:t>
    </dgm:pt>
    <dgm:pt modelId="{78518101-78A1-4709-AE8F-BA9B023E3BE0}" type="sibTrans" cxnId="{26BFC7BA-ED04-45DF-B7E0-51C4757FF1E8}">
      <dgm:prSet/>
      <dgm:spPr/>
      <dgm:t>
        <a:bodyPr/>
        <a:lstStyle/>
        <a:p>
          <a:endParaRPr lang="en-GB"/>
        </a:p>
      </dgm:t>
    </dgm:pt>
    <dgm:pt modelId="{F2D7C282-869F-442A-B673-7663C1624DE4}">
      <dgm:prSet custT="1"/>
      <dgm:spPr>
        <a:ln>
          <a:solidFill>
            <a:srgbClr val="2E75B6"/>
          </a:solidFill>
        </a:ln>
      </dgm:spPr>
      <dgm:t>
        <a:bodyPr/>
        <a:lstStyle/>
        <a:p>
          <a:pPr algn="l">
            <a:buNone/>
          </a:pPr>
          <a:r>
            <a:rPr lang="en-GB" sz="1800" b="0" i="0">
              <a:effectLst/>
              <a:latin typeface="Aptos" panose="020B0004020202020204" pitchFamily="34" charset="0"/>
            </a:rPr>
            <a:t>Circulate a summary of the key points discussed, including the</a:t>
          </a:r>
          <a:endParaRPr lang="en-GB" sz="1800" dirty="0"/>
        </a:p>
      </dgm:t>
    </dgm:pt>
    <dgm:pt modelId="{14ABE7C6-84B5-4830-A44E-4B286953F246}" type="parTrans" cxnId="{C5CC83E3-F217-4DE4-85C0-8D4E96AD51E3}">
      <dgm:prSet/>
      <dgm:spPr/>
      <dgm:t>
        <a:bodyPr/>
        <a:lstStyle/>
        <a:p>
          <a:endParaRPr lang="en-GB"/>
        </a:p>
      </dgm:t>
    </dgm:pt>
    <dgm:pt modelId="{447ECC17-2867-40C8-B003-C46948C80160}" type="sibTrans" cxnId="{C5CC83E3-F217-4DE4-85C0-8D4E96AD51E3}">
      <dgm:prSet/>
      <dgm:spPr/>
      <dgm:t>
        <a:bodyPr/>
        <a:lstStyle/>
        <a:p>
          <a:endParaRPr lang="en-GB"/>
        </a:p>
      </dgm:t>
    </dgm:pt>
    <dgm:pt modelId="{B6A46F97-EE0B-4EB0-A41A-738BDCC0A65D}">
      <dgm:prSet custT="1"/>
      <dgm:spPr>
        <a:ln>
          <a:solidFill>
            <a:srgbClr val="2E75B6"/>
          </a:solidFill>
        </a:ln>
      </dgm:spPr>
      <dgm:t>
        <a:bodyPr/>
        <a:lstStyle/>
        <a:p>
          <a:pPr algn="l">
            <a:buNone/>
          </a:pPr>
          <a:r>
            <a:rPr lang="en-GB" sz="1800" b="0" i="0">
              <a:effectLst/>
              <a:latin typeface="Aptos" panose="020B0004020202020204" pitchFamily="34" charset="0"/>
            </a:rPr>
            <a:t>any action items identified during the event. </a:t>
          </a:r>
          <a:endParaRPr lang="en-GB" sz="1800" dirty="0"/>
        </a:p>
      </dgm:t>
    </dgm:pt>
    <dgm:pt modelId="{C35DD23F-B12B-45C4-95CA-7086390B1959}" type="parTrans" cxnId="{1233CD9B-853A-4B75-90C9-9344DD2BA264}">
      <dgm:prSet/>
      <dgm:spPr/>
      <dgm:t>
        <a:bodyPr/>
        <a:lstStyle/>
        <a:p>
          <a:endParaRPr lang="en-GB"/>
        </a:p>
      </dgm:t>
    </dgm:pt>
    <dgm:pt modelId="{D3EAC282-BA6D-40F0-AD2B-32E4EF5E4F94}" type="sibTrans" cxnId="{1233CD9B-853A-4B75-90C9-9344DD2BA264}">
      <dgm:prSet/>
      <dgm:spPr/>
      <dgm:t>
        <a:bodyPr/>
        <a:lstStyle/>
        <a:p>
          <a:endParaRPr lang="en-GB"/>
        </a:p>
      </dgm:t>
    </dgm:pt>
    <dgm:pt modelId="{807C7D33-B549-4D1F-8239-5400BBEE6ACF}">
      <dgm:prSet custT="1"/>
      <dgm:spPr/>
      <dgm:t>
        <a:bodyPr/>
        <a:lstStyle/>
        <a:p>
          <a:pPr>
            <a:buNone/>
          </a:pPr>
          <a:r>
            <a:rPr lang="en-GB" sz="1800" b="0" i="0">
              <a:effectLst/>
              <a:latin typeface="Aptos" panose="020B0004020202020204" pitchFamily="34" charset="0"/>
            </a:rPr>
            <a:t>Incorporate the suggestions raised in the session into the wider</a:t>
          </a:r>
          <a:endParaRPr lang="en-GB" sz="1800" dirty="0"/>
        </a:p>
      </dgm:t>
    </dgm:pt>
    <dgm:pt modelId="{96CD4530-C027-4342-B4FA-763CA59E1792}" type="parTrans" cxnId="{C47C8DB2-E297-4CBE-B136-6BBE4BEFC43F}">
      <dgm:prSet/>
      <dgm:spPr/>
      <dgm:t>
        <a:bodyPr/>
        <a:lstStyle/>
        <a:p>
          <a:endParaRPr lang="en-GB"/>
        </a:p>
      </dgm:t>
    </dgm:pt>
    <dgm:pt modelId="{36D678AB-C48F-42D8-9592-B72ECDA16A5E}" type="sibTrans" cxnId="{C47C8DB2-E297-4CBE-B136-6BBE4BEFC43F}">
      <dgm:prSet/>
      <dgm:spPr/>
      <dgm:t>
        <a:bodyPr/>
        <a:lstStyle/>
        <a:p>
          <a:endParaRPr lang="en-GB"/>
        </a:p>
      </dgm:t>
    </dgm:pt>
    <dgm:pt modelId="{3B1A2C71-72C1-47B0-8345-0382AC36929C}">
      <dgm:prSet custT="1"/>
      <dgm:spPr/>
      <dgm:t>
        <a:bodyPr/>
        <a:lstStyle/>
        <a:p>
          <a:pPr>
            <a:buNone/>
          </a:pPr>
          <a:r>
            <a:rPr lang="en-GB" sz="1800" b="0" i="0">
              <a:effectLst/>
              <a:latin typeface="Aptos" panose="020B0004020202020204" pitchFamily="34" charset="0"/>
            </a:rPr>
            <a:t>Early Help and Prevention Strategy action plan.</a:t>
          </a:r>
          <a:endParaRPr lang="en-GB" sz="1800" dirty="0"/>
        </a:p>
      </dgm:t>
    </dgm:pt>
    <dgm:pt modelId="{74CF0B4A-9494-4865-A545-5AC8FD416B2E}" type="parTrans" cxnId="{E8185E76-F3BA-4DFD-B419-6A8EAF340BB6}">
      <dgm:prSet/>
      <dgm:spPr/>
      <dgm:t>
        <a:bodyPr/>
        <a:lstStyle/>
        <a:p>
          <a:endParaRPr lang="en-GB"/>
        </a:p>
      </dgm:t>
    </dgm:pt>
    <dgm:pt modelId="{792E7C2F-C692-452B-942D-9589FB60472D}" type="sibTrans" cxnId="{E8185E76-F3BA-4DFD-B419-6A8EAF340BB6}">
      <dgm:prSet/>
      <dgm:spPr/>
      <dgm:t>
        <a:bodyPr/>
        <a:lstStyle/>
        <a:p>
          <a:endParaRPr lang="en-GB"/>
        </a:p>
      </dgm:t>
    </dgm:pt>
    <dgm:pt modelId="{E2801296-7632-4A73-894C-38FD8C460167}">
      <dgm:prSet custT="1"/>
      <dgm:spPr>
        <a:ln>
          <a:solidFill>
            <a:srgbClr val="2E75B6"/>
          </a:solidFill>
        </a:ln>
      </dgm:spPr>
      <dgm:t>
        <a:bodyPr/>
        <a:lstStyle/>
        <a:p>
          <a:pPr>
            <a:buNone/>
          </a:pPr>
          <a:r>
            <a:rPr lang="en-GB" sz="1800">
              <a:latin typeface="Aptos" panose="020B0004020202020204" pitchFamily="34" charset="0"/>
            </a:rPr>
            <a:t>Report back to the network on the progress of the strategy at the</a:t>
          </a:r>
          <a:endParaRPr lang="en-GB" sz="1800" dirty="0"/>
        </a:p>
      </dgm:t>
    </dgm:pt>
    <dgm:pt modelId="{34AD19CE-2E65-45EF-901E-37EAABA8A92A}" type="parTrans" cxnId="{892144E9-F7DD-4B57-A140-F6728C1C6E82}">
      <dgm:prSet/>
      <dgm:spPr/>
      <dgm:t>
        <a:bodyPr/>
        <a:lstStyle/>
        <a:p>
          <a:endParaRPr lang="en-GB"/>
        </a:p>
      </dgm:t>
    </dgm:pt>
    <dgm:pt modelId="{01BCCB9D-96C2-46BA-8FFA-522DB4D96048}" type="sibTrans" cxnId="{892144E9-F7DD-4B57-A140-F6728C1C6E82}">
      <dgm:prSet/>
      <dgm:spPr/>
      <dgm:t>
        <a:bodyPr/>
        <a:lstStyle/>
        <a:p>
          <a:endParaRPr lang="en-GB"/>
        </a:p>
      </dgm:t>
    </dgm:pt>
    <dgm:pt modelId="{E83F0887-DDBE-4305-A85F-0C423089509E}">
      <dgm:prSet custT="1"/>
      <dgm:spPr>
        <a:ln>
          <a:solidFill>
            <a:srgbClr val="2E75B6"/>
          </a:solidFill>
        </a:ln>
      </dgm:spPr>
      <dgm:t>
        <a:bodyPr/>
        <a:lstStyle/>
        <a:p>
          <a:pPr>
            <a:buNone/>
          </a:pPr>
          <a:r>
            <a:rPr lang="en-GB" sz="1800">
              <a:latin typeface="Aptos" panose="020B0004020202020204" pitchFamily="34" charset="0"/>
            </a:rPr>
            <a:t>G-Hive event in December 2024.</a:t>
          </a:r>
          <a:endParaRPr lang="en-GB" sz="1800" dirty="0"/>
        </a:p>
      </dgm:t>
    </dgm:pt>
    <dgm:pt modelId="{5677F4D3-CD36-44F8-B518-54B9FD1E9592}" type="parTrans" cxnId="{4008F26C-7C96-4097-A607-DA0E33A6AF5A}">
      <dgm:prSet/>
      <dgm:spPr/>
      <dgm:t>
        <a:bodyPr/>
        <a:lstStyle/>
        <a:p>
          <a:endParaRPr lang="en-GB"/>
        </a:p>
      </dgm:t>
    </dgm:pt>
    <dgm:pt modelId="{48FE3933-FBCB-46A1-A8E0-8DD73DBE11D5}" type="sibTrans" cxnId="{4008F26C-7C96-4097-A607-DA0E33A6AF5A}">
      <dgm:prSet/>
      <dgm:spPr/>
      <dgm:t>
        <a:bodyPr/>
        <a:lstStyle/>
        <a:p>
          <a:endParaRPr lang="en-GB"/>
        </a:p>
      </dgm:t>
    </dgm:pt>
    <dgm:pt modelId="{F9624E1B-0C44-4AB7-ACA4-DA1AC49FDB7C}" type="pres">
      <dgm:prSet presAssocID="{DB3B54DD-10F6-4079-B87A-62DDE479772C}" presName="linear" presStyleCnt="0">
        <dgm:presLayoutVars>
          <dgm:dir/>
          <dgm:animLvl val="lvl"/>
          <dgm:resizeHandles val="exact"/>
        </dgm:presLayoutVars>
      </dgm:prSet>
      <dgm:spPr/>
    </dgm:pt>
    <dgm:pt modelId="{B15FC15E-040B-4300-AAD1-28EF357B5B3F}" type="pres">
      <dgm:prSet presAssocID="{87B88F00-0E2F-427D-9808-1C4796BB29C2}" presName="parentLin" presStyleCnt="0"/>
      <dgm:spPr/>
    </dgm:pt>
    <dgm:pt modelId="{A8A245F6-D493-4C7D-9A4B-B0A502671EF4}" type="pres">
      <dgm:prSet presAssocID="{87B88F00-0E2F-427D-9808-1C4796BB29C2}" presName="parentLeftMargin" presStyleLbl="node1" presStyleIdx="0" presStyleCnt="3"/>
      <dgm:spPr/>
    </dgm:pt>
    <dgm:pt modelId="{05785C15-855B-43AF-A687-AD4D655000DA}" type="pres">
      <dgm:prSet presAssocID="{87B88F00-0E2F-427D-9808-1C4796BB29C2}" presName="parentText" presStyleLbl="node1" presStyleIdx="0" presStyleCnt="3">
        <dgm:presLayoutVars>
          <dgm:chMax val="0"/>
          <dgm:bulletEnabled val="1"/>
        </dgm:presLayoutVars>
      </dgm:prSet>
      <dgm:spPr/>
    </dgm:pt>
    <dgm:pt modelId="{D7069249-5EC2-4855-BB4E-19DD456D6795}" type="pres">
      <dgm:prSet presAssocID="{87B88F00-0E2F-427D-9808-1C4796BB29C2}" presName="negativeSpace" presStyleCnt="0"/>
      <dgm:spPr/>
    </dgm:pt>
    <dgm:pt modelId="{4807533D-F32D-4ED4-9BDC-8EC87150F590}" type="pres">
      <dgm:prSet presAssocID="{87B88F00-0E2F-427D-9808-1C4796BB29C2}" presName="childText" presStyleLbl="conFgAcc1" presStyleIdx="0" presStyleCnt="3">
        <dgm:presLayoutVars>
          <dgm:bulletEnabled val="1"/>
        </dgm:presLayoutVars>
      </dgm:prSet>
      <dgm:spPr/>
    </dgm:pt>
    <dgm:pt modelId="{BDF7E48C-8D4C-4877-A2DA-6C8FDDAA9E60}" type="pres">
      <dgm:prSet presAssocID="{D2E13928-CCEE-4EDE-AD17-D9BE02E98739}" presName="spaceBetweenRectangles" presStyleCnt="0"/>
      <dgm:spPr/>
    </dgm:pt>
    <dgm:pt modelId="{3D7FD526-7C64-4A33-BDF1-1129B6EB91DF}" type="pres">
      <dgm:prSet presAssocID="{83197090-D8A0-4691-9371-3785FD24214C}" presName="parentLin" presStyleCnt="0"/>
      <dgm:spPr/>
    </dgm:pt>
    <dgm:pt modelId="{2619455F-AA50-47BF-8DF7-22463CDD7906}" type="pres">
      <dgm:prSet presAssocID="{83197090-D8A0-4691-9371-3785FD24214C}" presName="parentLeftMargin" presStyleLbl="node1" presStyleIdx="0" presStyleCnt="3"/>
      <dgm:spPr/>
    </dgm:pt>
    <dgm:pt modelId="{09337095-DD1D-48ED-A340-790C379C97AC}" type="pres">
      <dgm:prSet presAssocID="{83197090-D8A0-4691-9371-3785FD24214C}" presName="parentText" presStyleLbl="node1" presStyleIdx="1" presStyleCnt="3">
        <dgm:presLayoutVars>
          <dgm:chMax val="0"/>
          <dgm:bulletEnabled val="1"/>
        </dgm:presLayoutVars>
      </dgm:prSet>
      <dgm:spPr/>
    </dgm:pt>
    <dgm:pt modelId="{3B8B8466-ED11-40B5-9AC7-FBB4D217DE56}" type="pres">
      <dgm:prSet presAssocID="{83197090-D8A0-4691-9371-3785FD24214C}" presName="negativeSpace" presStyleCnt="0"/>
      <dgm:spPr/>
    </dgm:pt>
    <dgm:pt modelId="{22378A27-C2A1-4FAC-9470-C5110D50BCE4}" type="pres">
      <dgm:prSet presAssocID="{83197090-D8A0-4691-9371-3785FD24214C}" presName="childText" presStyleLbl="conFgAcc1" presStyleIdx="1" presStyleCnt="3">
        <dgm:presLayoutVars>
          <dgm:bulletEnabled val="1"/>
        </dgm:presLayoutVars>
      </dgm:prSet>
      <dgm:spPr/>
    </dgm:pt>
    <dgm:pt modelId="{D2D882EC-70E6-431B-8FC7-343099667817}" type="pres">
      <dgm:prSet presAssocID="{C08390CC-FAC2-439C-B7A5-5DCC26621C20}" presName="spaceBetweenRectangles" presStyleCnt="0"/>
      <dgm:spPr/>
    </dgm:pt>
    <dgm:pt modelId="{F838107D-FCB8-4EA4-A530-70E26CD65CB0}" type="pres">
      <dgm:prSet presAssocID="{14340243-59BB-4A99-B126-286FC89EA2D6}" presName="parentLin" presStyleCnt="0"/>
      <dgm:spPr/>
    </dgm:pt>
    <dgm:pt modelId="{9B3160C8-28C4-44DE-9E65-909F5A3C433E}" type="pres">
      <dgm:prSet presAssocID="{14340243-59BB-4A99-B126-286FC89EA2D6}" presName="parentLeftMargin" presStyleLbl="node1" presStyleIdx="1" presStyleCnt="3"/>
      <dgm:spPr/>
    </dgm:pt>
    <dgm:pt modelId="{A562F4A0-A94A-48AC-8A92-9CF54ECE67ED}" type="pres">
      <dgm:prSet presAssocID="{14340243-59BB-4A99-B126-286FC89EA2D6}" presName="parentText" presStyleLbl="node1" presStyleIdx="2" presStyleCnt="3">
        <dgm:presLayoutVars>
          <dgm:chMax val="0"/>
          <dgm:bulletEnabled val="1"/>
        </dgm:presLayoutVars>
      </dgm:prSet>
      <dgm:spPr/>
    </dgm:pt>
    <dgm:pt modelId="{DD596F41-01FF-464F-8E1A-B82EA7D5D56A}" type="pres">
      <dgm:prSet presAssocID="{14340243-59BB-4A99-B126-286FC89EA2D6}" presName="negativeSpace" presStyleCnt="0"/>
      <dgm:spPr/>
    </dgm:pt>
    <dgm:pt modelId="{C0A1496C-5D16-4F04-8725-E363E15DC39D}" type="pres">
      <dgm:prSet presAssocID="{14340243-59BB-4A99-B126-286FC89EA2D6}" presName="childText" presStyleLbl="conFgAcc1" presStyleIdx="2" presStyleCnt="3">
        <dgm:presLayoutVars>
          <dgm:bulletEnabled val="1"/>
        </dgm:presLayoutVars>
      </dgm:prSet>
      <dgm:spPr/>
    </dgm:pt>
  </dgm:ptLst>
  <dgm:cxnLst>
    <dgm:cxn modelId="{26464721-EA40-449F-A8F5-01B67AE65B1D}" type="presOf" srcId="{DB3B54DD-10F6-4079-B87A-62DDE479772C}" destId="{F9624E1B-0C44-4AB7-ACA4-DA1AC49FDB7C}" srcOrd="0" destOrd="0" presId="urn:microsoft.com/office/officeart/2005/8/layout/list1"/>
    <dgm:cxn modelId="{18BB2423-4452-4A7E-959A-79229484C6EC}" type="presOf" srcId="{3B1A2C71-72C1-47B0-8345-0382AC36929C}" destId="{22378A27-C2A1-4FAC-9470-C5110D50BCE4}" srcOrd="0" destOrd="1" presId="urn:microsoft.com/office/officeart/2005/8/layout/list1"/>
    <dgm:cxn modelId="{1D1EBF64-3550-4FC4-98F4-EF82DB7E8CB8}" type="presOf" srcId="{807C7D33-B549-4D1F-8239-5400BBEE6ACF}" destId="{22378A27-C2A1-4FAC-9470-C5110D50BCE4}" srcOrd="0" destOrd="0" presId="urn:microsoft.com/office/officeart/2005/8/layout/list1"/>
    <dgm:cxn modelId="{4008F26C-7C96-4097-A607-DA0E33A6AF5A}" srcId="{14340243-59BB-4A99-B126-286FC89EA2D6}" destId="{E83F0887-DDBE-4305-A85F-0C423089509E}" srcOrd="1" destOrd="0" parTransId="{5677F4D3-CD36-44F8-B518-54B9FD1E9592}" sibTransId="{48FE3933-FBCB-46A1-A8E0-8DD73DBE11D5}"/>
    <dgm:cxn modelId="{AB02F473-FE81-4B2C-8372-20BE1B573B1B}" type="presOf" srcId="{87B88F00-0E2F-427D-9808-1C4796BB29C2}" destId="{A8A245F6-D493-4C7D-9A4B-B0A502671EF4}" srcOrd="0" destOrd="0" presId="urn:microsoft.com/office/officeart/2005/8/layout/list1"/>
    <dgm:cxn modelId="{E8185E76-F3BA-4DFD-B419-6A8EAF340BB6}" srcId="{83197090-D8A0-4691-9371-3785FD24214C}" destId="{3B1A2C71-72C1-47B0-8345-0382AC36929C}" srcOrd="1" destOrd="0" parTransId="{74CF0B4A-9494-4865-A545-5AC8FD416B2E}" sibTransId="{792E7C2F-C692-452B-942D-9589FB60472D}"/>
    <dgm:cxn modelId="{00494676-4083-45A5-9ED4-E234E4419C98}" type="presOf" srcId="{14340243-59BB-4A99-B126-286FC89EA2D6}" destId="{A562F4A0-A94A-48AC-8A92-9CF54ECE67ED}" srcOrd="1" destOrd="0" presId="urn:microsoft.com/office/officeart/2005/8/layout/list1"/>
    <dgm:cxn modelId="{78EDDE7B-1975-4342-9EFF-27A3B2D7CDE1}" srcId="{DB3B54DD-10F6-4079-B87A-62DDE479772C}" destId="{83197090-D8A0-4691-9371-3785FD24214C}" srcOrd="1" destOrd="0" parTransId="{C4034F2A-67E8-41E3-BCC2-549DADA6DBCC}" sibTransId="{C08390CC-FAC2-439C-B7A5-5DCC26621C20}"/>
    <dgm:cxn modelId="{3F2CC885-7CEB-4AA4-BC90-7920CD2BF9D2}" srcId="{DB3B54DD-10F6-4079-B87A-62DDE479772C}" destId="{87B88F00-0E2F-427D-9808-1C4796BB29C2}" srcOrd="0" destOrd="0" parTransId="{356514AC-C3B6-4721-AC87-B3D283BDAB27}" sibTransId="{D2E13928-CCEE-4EDE-AD17-D9BE02E98739}"/>
    <dgm:cxn modelId="{F4364E8C-5B90-46A9-954C-EF5064F165B9}" type="presOf" srcId="{F2D7C282-869F-442A-B673-7663C1624DE4}" destId="{4807533D-F32D-4ED4-9BDC-8EC87150F590}" srcOrd="0" destOrd="0" presId="urn:microsoft.com/office/officeart/2005/8/layout/list1"/>
    <dgm:cxn modelId="{6228D58E-6EBE-45F7-A1CA-EA4790FE12EC}" type="presOf" srcId="{E2801296-7632-4A73-894C-38FD8C460167}" destId="{C0A1496C-5D16-4F04-8725-E363E15DC39D}" srcOrd="0" destOrd="0" presId="urn:microsoft.com/office/officeart/2005/8/layout/list1"/>
    <dgm:cxn modelId="{1233CD9B-853A-4B75-90C9-9344DD2BA264}" srcId="{87B88F00-0E2F-427D-9808-1C4796BB29C2}" destId="{B6A46F97-EE0B-4EB0-A41A-738BDCC0A65D}" srcOrd="1" destOrd="0" parTransId="{C35DD23F-B12B-45C4-95CA-7086390B1959}" sibTransId="{D3EAC282-BA6D-40F0-AD2B-32E4EF5E4F94}"/>
    <dgm:cxn modelId="{9DC5BFB0-F36A-4A7B-A60C-B5BEE354390A}" type="presOf" srcId="{83197090-D8A0-4691-9371-3785FD24214C}" destId="{2619455F-AA50-47BF-8DF7-22463CDD7906}" srcOrd="0" destOrd="0" presId="urn:microsoft.com/office/officeart/2005/8/layout/list1"/>
    <dgm:cxn modelId="{C47C8DB2-E297-4CBE-B136-6BBE4BEFC43F}" srcId="{83197090-D8A0-4691-9371-3785FD24214C}" destId="{807C7D33-B549-4D1F-8239-5400BBEE6ACF}" srcOrd="0" destOrd="0" parTransId="{96CD4530-C027-4342-B4FA-763CA59E1792}" sibTransId="{36D678AB-C48F-42D8-9592-B72ECDA16A5E}"/>
    <dgm:cxn modelId="{26BFC7BA-ED04-45DF-B7E0-51C4757FF1E8}" srcId="{DB3B54DD-10F6-4079-B87A-62DDE479772C}" destId="{14340243-59BB-4A99-B126-286FC89EA2D6}" srcOrd="2" destOrd="0" parTransId="{11BCE769-8AD2-4116-93AC-3C55AE249500}" sibTransId="{78518101-78A1-4709-AE8F-BA9B023E3BE0}"/>
    <dgm:cxn modelId="{4DAEADDD-6D3A-443F-AF0F-25464AA23205}" type="presOf" srcId="{B6A46F97-EE0B-4EB0-A41A-738BDCC0A65D}" destId="{4807533D-F32D-4ED4-9BDC-8EC87150F590}" srcOrd="0" destOrd="1" presId="urn:microsoft.com/office/officeart/2005/8/layout/list1"/>
    <dgm:cxn modelId="{C5CC83E3-F217-4DE4-85C0-8D4E96AD51E3}" srcId="{87B88F00-0E2F-427D-9808-1C4796BB29C2}" destId="{F2D7C282-869F-442A-B673-7663C1624DE4}" srcOrd="0" destOrd="0" parTransId="{14ABE7C6-84B5-4830-A44E-4B286953F246}" sibTransId="{447ECC17-2867-40C8-B003-C46948C80160}"/>
    <dgm:cxn modelId="{892144E9-F7DD-4B57-A140-F6728C1C6E82}" srcId="{14340243-59BB-4A99-B126-286FC89EA2D6}" destId="{E2801296-7632-4A73-894C-38FD8C460167}" srcOrd="0" destOrd="0" parTransId="{34AD19CE-2E65-45EF-901E-37EAABA8A92A}" sibTransId="{01BCCB9D-96C2-46BA-8FFA-522DB4D96048}"/>
    <dgm:cxn modelId="{55EEFDF2-416F-4957-A0D1-7482D61BFEEB}" type="presOf" srcId="{87B88F00-0E2F-427D-9808-1C4796BB29C2}" destId="{05785C15-855B-43AF-A687-AD4D655000DA}" srcOrd="1" destOrd="0" presId="urn:microsoft.com/office/officeart/2005/8/layout/list1"/>
    <dgm:cxn modelId="{13B618F4-4FDD-4989-9F7F-94FE93E15439}" type="presOf" srcId="{E83F0887-DDBE-4305-A85F-0C423089509E}" destId="{C0A1496C-5D16-4F04-8725-E363E15DC39D}" srcOrd="0" destOrd="1" presId="urn:microsoft.com/office/officeart/2005/8/layout/list1"/>
    <dgm:cxn modelId="{6AB291FB-67D4-4E69-8884-6FDBE17492B6}" type="presOf" srcId="{14340243-59BB-4A99-B126-286FC89EA2D6}" destId="{9B3160C8-28C4-44DE-9E65-909F5A3C433E}" srcOrd="0" destOrd="0" presId="urn:microsoft.com/office/officeart/2005/8/layout/list1"/>
    <dgm:cxn modelId="{1CF953FD-40E4-452C-AE13-F60B221897F0}" type="presOf" srcId="{83197090-D8A0-4691-9371-3785FD24214C}" destId="{09337095-DD1D-48ED-A340-790C379C97AC}" srcOrd="1" destOrd="0" presId="urn:microsoft.com/office/officeart/2005/8/layout/list1"/>
    <dgm:cxn modelId="{87FE4C04-AC10-4FF7-8185-6A6BE634C17D}" type="presParOf" srcId="{F9624E1B-0C44-4AB7-ACA4-DA1AC49FDB7C}" destId="{B15FC15E-040B-4300-AAD1-28EF357B5B3F}" srcOrd="0" destOrd="0" presId="urn:microsoft.com/office/officeart/2005/8/layout/list1"/>
    <dgm:cxn modelId="{FC150909-B3DB-47DC-B71C-2FBF252A42FF}" type="presParOf" srcId="{B15FC15E-040B-4300-AAD1-28EF357B5B3F}" destId="{A8A245F6-D493-4C7D-9A4B-B0A502671EF4}" srcOrd="0" destOrd="0" presId="urn:microsoft.com/office/officeart/2005/8/layout/list1"/>
    <dgm:cxn modelId="{30916F8C-0870-47BF-A8EF-516EDA44ECFF}" type="presParOf" srcId="{B15FC15E-040B-4300-AAD1-28EF357B5B3F}" destId="{05785C15-855B-43AF-A687-AD4D655000DA}" srcOrd="1" destOrd="0" presId="urn:microsoft.com/office/officeart/2005/8/layout/list1"/>
    <dgm:cxn modelId="{BE0D5CE1-8609-41B5-BD3D-E5D7C7EC5F4B}" type="presParOf" srcId="{F9624E1B-0C44-4AB7-ACA4-DA1AC49FDB7C}" destId="{D7069249-5EC2-4855-BB4E-19DD456D6795}" srcOrd="1" destOrd="0" presId="urn:microsoft.com/office/officeart/2005/8/layout/list1"/>
    <dgm:cxn modelId="{472C6610-AA52-4388-81B8-914C3B387E77}" type="presParOf" srcId="{F9624E1B-0C44-4AB7-ACA4-DA1AC49FDB7C}" destId="{4807533D-F32D-4ED4-9BDC-8EC87150F590}" srcOrd="2" destOrd="0" presId="urn:microsoft.com/office/officeart/2005/8/layout/list1"/>
    <dgm:cxn modelId="{A2BEAED2-66B0-4FA8-8B47-6D5D680C1B98}" type="presParOf" srcId="{F9624E1B-0C44-4AB7-ACA4-DA1AC49FDB7C}" destId="{BDF7E48C-8D4C-4877-A2DA-6C8FDDAA9E60}" srcOrd="3" destOrd="0" presId="urn:microsoft.com/office/officeart/2005/8/layout/list1"/>
    <dgm:cxn modelId="{CDCE37CA-3EBF-4ABF-8505-4DAB38CB9561}" type="presParOf" srcId="{F9624E1B-0C44-4AB7-ACA4-DA1AC49FDB7C}" destId="{3D7FD526-7C64-4A33-BDF1-1129B6EB91DF}" srcOrd="4" destOrd="0" presId="urn:microsoft.com/office/officeart/2005/8/layout/list1"/>
    <dgm:cxn modelId="{1611902F-58FF-4FE5-89F6-3E88E3B18655}" type="presParOf" srcId="{3D7FD526-7C64-4A33-BDF1-1129B6EB91DF}" destId="{2619455F-AA50-47BF-8DF7-22463CDD7906}" srcOrd="0" destOrd="0" presId="urn:microsoft.com/office/officeart/2005/8/layout/list1"/>
    <dgm:cxn modelId="{67A738AE-AD6F-47C3-A4E8-1190F2FB955E}" type="presParOf" srcId="{3D7FD526-7C64-4A33-BDF1-1129B6EB91DF}" destId="{09337095-DD1D-48ED-A340-790C379C97AC}" srcOrd="1" destOrd="0" presId="urn:microsoft.com/office/officeart/2005/8/layout/list1"/>
    <dgm:cxn modelId="{C7E7DF41-AB38-4021-B655-1AAFDB07536C}" type="presParOf" srcId="{F9624E1B-0C44-4AB7-ACA4-DA1AC49FDB7C}" destId="{3B8B8466-ED11-40B5-9AC7-FBB4D217DE56}" srcOrd="5" destOrd="0" presId="urn:microsoft.com/office/officeart/2005/8/layout/list1"/>
    <dgm:cxn modelId="{ADF46361-5CBE-455B-81FD-2F633990B659}" type="presParOf" srcId="{F9624E1B-0C44-4AB7-ACA4-DA1AC49FDB7C}" destId="{22378A27-C2A1-4FAC-9470-C5110D50BCE4}" srcOrd="6" destOrd="0" presId="urn:microsoft.com/office/officeart/2005/8/layout/list1"/>
    <dgm:cxn modelId="{45DF3658-744A-4DB7-8CCC-D3DA9E277D92}" type="presParOf" srcId="{F9624E1B-0C44-4AB7-ACA4-DA1AC49FDB7C}" destId="{D2D882EC-70E6-431B-8FC7-343099667817}" srcOrd="7" destOrd="0" presId="urn:microsoft.com/office/officeart/2005/8/layout/list1"/>
    <dgm:cxn modelId="{925FA9AC-5DDD-4E83-A5CB-045F4D0586A6}" type="presParOf" srcId="{F9624E1B-0C44-4AB7-ACA4-DA1AC49FDB7C}" destId="{F838107D-FCB8-4EA4-A530-70E26CD65CB0}" srcOrd="8" destOrd="0" presId="urn:microsoft.com/office/officeart/2005/8/layout/list1"/>
    <dgm:cxn modelId="{A68614AF-30A9-4B51-BC59-01BE83277C2A}" type="presParOf" srcId="{F838107D-FCB8-4EA4-A530-70E26CD65CB0}" destId="{9B3160C8-28C4-44DE-9E65-909F5A3C433E}" srcOrd="0" destOrd="0" presId="urn:microsoft.com/office/officeart/2005/8/layout/list1"/>
    <dgm:cxn modelId="{DFC507AB-1583-49F6-B0D7-930EB0473911}" type="presParOf" srcId="{F838107D-FCB8-4EA4-A530-70E26CD65CB0}" destId="{A562F4A0-A94A-48AC-8A92-9CF54ECE67ED}" srcOrd="1" destOrd="0" presId="urn:microsoft.com/office/officeart/2005/8/layout/list1"/>
    <dgm:cxn modelId="{16EBFF88-C491-470C-80E2-1FFAEB70B55F}" type="presParOf" srcId="{F9624E1B-0C44-4AB7-ACA4-DA1AC49FDB7C}" destId="{DD596F41-01FF-464F-8E1A-B82EA7D5D56A}" srcOrd="9" destOrd="0" presId="urn:microsoft.com/office/officeart/2005/8/layout/list1"/>
    <dgm:cxn modelId="{6696E5FA-8DAB-49EC-B917-B25E0D57AD6D}" type="presParOf" srcId="{F9624E1B-0C44-4AB7-ACA4-DA1AC49FDB7C}" destId="{C0A1496C-5D16-4F04-8725-E363E15DC39D}" srcOrd="10" destOrd="0" presId="urn:microsoft.com/office/officeart/2005/8/layout/list1"/>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90776-DE2C-4E2B-BBED-D21AE877D2CB}">
      <dsp:nvSpPr>
        <dsp:cNvPr id="0" name=""/>
        <dsp:cNvSpPr/>
      </dsp:nvSpPr>
      <dsp:spPr>
        <a:xfrm>
          <a:off x="2222886" y="3179987"/>
          <a:ext cx="2716861" cy="271686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GB" sz="1500" b="1" kern="1200"/>
            <a:t>Robust early intervention that creates safety, sustainability, and risk reduction.</a:t>
          </a:r>
        </a:p>
      </dsp:txBody>
      <dsp:txXfrm>
        <a:off x="2769096" y="3816399"/>
        <a:ext cx="1624441" cy="1396522"/>
      </dsp:txXfrm>
    </dsp:sp>
    <dsp:sp modelId="{4B8A5463-1CD4-4BA6-9686-F1E9D2D70906}">
      <dsp:nvSpPr>
        <dsp:cNvPr id="0" name=""/>
        <dsp:cNvSpPr/>
      </dsp:nvSpPr>
      <dsp:spPr>
        <a:xfrm>
          <a:off x="338441" y="2313044"/>
          <a:ext cx="2488664" cy="214189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a:t>Targeted support to stop problems from escalating.</a:t>
          </a:r>
        </a:p>
      </dsp:txBody>
      <dsp:txXfrm>
        <a:off x="928076" y="2855531"/>
        <a:ext cx="1309394" cy="1056920"/>
      </dsp:txXfrm>
    </dsp:sp>
    <dsp:sp modelId="{0E489277-AD27-41E7-9A10-32FC82EBADE7}">
      <dsp:nvSpPr>
        <dsp:cNvPr id="0" name=""/>
        <dsp:cNvSpPr/>
      </dsp:nvSpPr>
      <dsp:spPr>
        <a:xfrm rot="20700000">
          <a:off x="1649176" y="963930"/>
          <a:ext cx="2135369" cy="194396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b="1" kern="1200" dirty="0"/>
            <a:t>Empowering communities to solve problems early.</a:t>
          </a:r>
        </a:p>
      </dsp:txBody>
      <dsp:txXfrm rot="-20700000">
        <a:off x="2128878" y="1378947"/>
        <a:ext cx="1175966" cy="1113934"/>
      </dsp:txXfrm>
    </dsp:sp>
    <dsp:sp modelId="{50CA15F1-2FF9-4525-BEC9-4B9FE014BD80}">
      <dsp:nvSpPr>
        <dsp:cNvPr id="0" name=""/>
        <dsp:cNvSpPr/>
      </dsp:nvSpPr>
      <dsp:spPr>
        <a:xfrm>
          <a:off x="2022247" y="2558573"/>
          <a:ext cx="3477582" cy="3477582"/>
        </a:xfrm>
        <a:prstGeom prst="circularArrow">
          <a:avLst>
            <a:gd name="adj1" fmla="val 4688"/>
            <a:gd name="adj2" fmla="val 299029"/>
            <a:gd name="adj3" fmla="val 2531488"/>
            <a:gd name="adj4" fmla="val 1582865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D6AEFE-AAEC-46CF-873A-9A32D75E44CF}">
      <dsp:nvSpPr>
        <dsp:cNvPr id="0" name=""/>
        <dsp:cNvSpPr/>
      </dsp:nvSpPr>
      <dsp:spPr>
        <a:xfrm>
          <a:off x="292239" y="1890703"/>
          <a:ext cx="2526681" cy="252668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EF4D54-F8D0-48F6-84A9-1691A1A2EF8B}">
      <dsp:nvSpPr>
        <dsp:cNvPr id="0" name=""/>
        <dsp:cNvSpPr/>
      </dsp:nvSpPr>
      <dsp:spPr>
        <a:xfrm>
          <a:off x="1301060" y="540674"/>
          <a:ext cx="2724271" cy="272427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7533D-F32D-4ED4-9BDC-8EC87150F590}">
      <dsp:nvSpPr>
        <dsp:cNvPr id="0" name=""/>
        <dsp:cNvSpPr/>
      </dsp:nvSpPr>
      <dsp:spPr>
        <a:xfrm>
          <a:off x="0" y="277458"/>
          <a:ext cx="9703926" cy="1048950"/>
        </a:xfrm>
        <a:prstGeom prst="rect">
          <a:avLst/>
        </a:prstGeom>
        <a:solidFill>
          <a:schemeClr val="lt1">
            <a:alpha val="90000"/>
            <a:hueOff val="0"/>
            <a:satOff val="0"/>
            <a:lumOff val="0"/>
            <a:alphaOff val="0"/>
          </a:schemeClr>
        </a:solidFill>
        <a:ln w="25400" cap="flat" cmpd="sng" algn="ctr">
          <a:solidFill>
            <a:srgbClr val="2E75B6"/>
          </a:solidFill>
          <a:prstDash val="solid"/>
        </a:ln>
        <a:effectLst/>
      </dsp:spPr>
      <dsp:style>
        <a:lnRef idx="2">
          <a:scrgbClr r="0" g="0" b="0"/>
        </a:lnRef>
        <a:fillRef idx="1">
          <a:scrgbClr r="0" g="0" b="0"/>
        </a:fillRef>
        <a:effectRef idx="0">
          <a:scrgbClr r="0" g="0" b="0"/>
        </a:effectRef>
        <a:fontRef idx="minor"/>
      </dsp:style>
      <dsp:txBody>
        <a:bodyPr spcFirstLastPara="0" vert="horz" wrap="square" lIns="753132" tIns="374904" rIns="753132" bIns="128016" numCol="1" spcCol="1270" anchor="t" anchorCtr="0">
          <a:noAutofit/>
        </a:bodyPr>
        <a:lstStyle/>
        <a:p>
          <a:pPr marL="171450" lvl="1" indent="-171450" algn="l" defTabSz="800100">
            <a:lnSpc>
              <a:spcPct val="90000"/>
            </a:lnSpc>
            <a:spcBef>
              <a:spcPct val="0"/>
            </a:spcBef>
            <a:spcAft>
              <a:spcPct val="15000"/>
            </a:spcAft>
            <a:buNone/>
          </a:pPr>
          <a:r>
            <a:rPr lang="en-GB" sz="1800" b="0" i="0" kern="1200">
              <a:effectLst/>
              <a:latin typeface="Aptos" panose="020B0004020202020204" pitchFamily="34" charset="0"/>
            </a:rPr>
            <a:t>Circulate a summary of the key points discussed, including the</a:t>
          </a:r>
          <a:endParaRPr lang="en-GB" sz="1800" kern="1200" dirty="0"/>
        </a:p>
        <a:p>
          <a:pPr marL="171450" lvl="1" indent="-171450" algn="l" defTabSz="800100">
            <a:lnSpc>
              <a:spcPct val="90000"/>
            </a:lnSpc>
            <a:spcBef>
              <a:spcPct val="0"/>
            </a:spcBef>
            <a:spcAft>
              <a:spcPct val="15000"/>
            </a:spcAft>
            <a:buNone/>
          </a:pPr>
          <a:r>
            <a:rPr lang="en-GB" sz="1800" b="0" i="0" kern="1200">
              <a:effectLst/>
              <a:latin typeface="Aptos" panose="020B0004020202020204" pitchFamily="34" charset="0"/>
            </a:rPr>
            <a:t>any action items identified during the event. </a:t>
          </a:r>
          <a:endParaRPr lang="en-GB" sz="1800" kern="1200" dirty="0"/>
        </a:p>
      </dsp:txBody>
      <dsp:txXfrm>
        <a:off x="0" y="277458"/>
        <a:ext cx="9703926" cy="1048950"/>
      </dsp:txXfrm>
    </dsp:sp>
    <dsp:sp modelId="{05785C15-855B-43AF-A687-AD4D655000DA}">
      <dsp:nvSpPr>
        <dsp:cNvPr id="0" name=""/>
        <dsp:cNvSpPr/>
      </dsp:nvSpPr>
      <dsp:spPr>
        <a:xfrm>
          <a:off x="485196" y="11778"/>
          <a:ext cx="6792748" cy="53136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750" tIns="0" rIns="256750" bIns="0" numCol="1" spcCol="1270" anchor="ctr" anchorCtr="0">
          <a:noAutofit/>
        </a:bodyPr>
        <a:lstStyle/>
        <a:p>
          <a:pPr marL="0" lvl="0" indent="0" algn="l" defTabSz="800100">
            <a:lnSpc>
              <a:spcPct val="90000"/>
            </a:lnSpc>
            <a:spcBef>
              <a:spcPct val="0"/>
            </a:spcBef>
            <a:spcAft>
              <a:spcPct val="35000"/>
            </a:spcAft>
            <a:buNone/>
          </a:pPr>
          <a:r>
            <a:rPr lang="en-GB" sz="1800" b="1" i="0" kern="1200">
              <a:effectLst/>
              <a:latin typeface="Aptos" panose="020B0004020202020204" pitchFamily="34" charset="0"/>
            </a:rPr>
            <a:t>Disseminate Session Outcomes:</a:t>
          </a:r>
          <a:r>
            <a:rPr lang="en-GB" sz="1800" b="0" i="0" kern="1200">
              <a:effectLst/>
              <a:latin typeface="Aptos" panose="020B0004020202020204" pitchFamily="34" charset="0"/>
            </a:rPr>
            <a:t> </a:t>
          </a:r>
          <a:endParaRPr lang="en-GB" sz="1800" kern="1200" dirty="0"/>
        </a:p>
      </dsp:txBody>
      <dsp:txXfrm>
        <a:off x="511135" y="37717"/>
        <a:ext cx="6740870" cy="479482"/>
      </dsp:txXfrm>
    </dsp:sp>
    <dsp:sp modelId="{22378A27-C2A1-4FAC-9470-C5110D50BCE4}">
      <dsp:nvSpPr>
        <dsp:cNvPr id="0" name=""/>
        <dsp:cNvSpPr/>
      </dsp:nvSpPr>
      <dsp:spPr>
        <a:xfrm>
          <a:off x="0" y="1689288"/>
          <a:ext cx="9703926" cy="10489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3132" tIns="374904" rIns="753132" bIns="128016" numCol="1" spcCol="1270" anchor="t" anchorCtr="0">
          <a:noAutofit/>
        </a:bodyPr>
        <a:lstStyle/>
        <a:p>
          <a:pPr marL="171450" lvl="1" indent="-171450" algn="l" defTabSz="800100">
            <a:lnSpc>
              <a:spcPct val="90000"/>
            </a:lnSpc>
            <a:spcBef>
              <a:spcPct val="0"/>
            </a:spcBef>
            <a:spcAft>
              <a:spcPct val="15000"/>
            </a:spcAft>
            <a:buNone/>
          </a:pPr>
          <a:r>
            <a:rPr lang="en-GB" sz="1800" b="0" i="0" kern="1200">
              <a:effectLst/>
              <a:latin typeface="Aptos" panose="020B0004020202020204" pitchFamily="34" charset="0"/>
            </a:rPr>
            <a:t>Incorporate the suggestions raised in the session into the wider</a:t>
          </a:r>
          <a:endParaRPr lang="en-GB" sz="1800" kern="1200" dirty="0"/>
        </a:p>
        <a:p>
          <a:pPr marL="171450" lvl="1" indent="-171450" algn="l" defTabSz="800100">
            <a:lnSpc>
              <a:spcPct val="90000"/>
            </a:lnSpc>
            <a:spcBef>
              <a:spcPct val="0"/>
            </a:spcBef>
            <a:spcAft>
              <a:spcPct val="15000"/>
            </a:spcAft>
            <a:buNone/>
          </a:pPr>
          <a:r>
            <a:rPr lang="en-GB" sz="1800" b="0" i="0" kern="1200">
              <a:effectLst/>
              <a:latin typeface="Aptos" panose="020B0004020202020204" pitchFamily="34" charset="0"/>
            </a:rPr>
            <a:t>Early Help and Prevention Strategy action plan.</a:t>
          </a:r>
          <a:endParaRPr lang="en-GB" sz="1800" kern="1200" dirty="0"/>
        </a:p>
      </dsp:txBody>
      <dsp:txXfrm>
        <a:off x="0" y="1689288"/>
        <a:ext cx="9703926" cy="1048950"/>
      </dsp:txXfrm>
    </dsp:sp>
    <dsp:sp modelId="{09337095-DD1D-48ED-A340-790C379C97AC}">
      <dsp:nvSpPr>
        <dsp:cNvPr id="0" name=""/>
        <dsp:cNvSpPr/>
      </dsp:nvSpPr>
      <dsp:spPr>
        <a:xfrm>
          <a:off x="485196" y="1423608"/>
          <a:ext cx="6792748" cy="53136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750" tIns="0" rIns="256750" bIns="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Aptos" panose="020B0004020202020204" pitchFamily="34" charset="0"/>
            </a:rPr>
            <a:t>Embed suggestions into the strategy ac</a:t>
          </a:r>
          <a:r>
            <a:rPr lang="en-GB" sz="1800" b="1" i="0" kern="1200" dirty="0">
              <a:effectLst/>
              <a:latin typeface="Aptos" panose="020B0004020202020204" pitchFamily="34" charset="0"/>
            </a:rPr>
            <a:t>tion </a:t>
          </a:r>
          <a:r>
            <a:rPr lang="en-GB" sz="1800" b="1" kern="1200" dirty="0">
              <a:latin typeface="Aptos" panose="020B0004020202020204" pitchFamily="34" charset="0"/>
            </a:rPr>
            <a:t>pla</a:t>
          </a:r>
          <a:r>
            <a:rPr lang="en-GB" sz="1800" b="1" i="0" kern="1200" dirty="0">
              <a:effectLst/>
              <a:latin typeface="Aptos" panose="020B0004020202020204" pitchFamily="34" charset="0"/>
            </a:rPr>
            <a:t>n</a:t>
          </a:r>
          <a:endParaRPr lang="en-GB" sz="1800" kern="1200" dirty="0"/>
        </a:p>
      </dsp:txBody>
      <dsp:txXfrm>
        <a:off x="511135" y="1449547"/>
        <a:ext cx="6740870" cy="479482"/>
      </dsp:txXfrm>
    </dsp:sp>
    <dsp:sp modelId="{C0A1496C-5D16-4F04-8725-E363E15DC39D}">
      <dsp:nvSpPr>
        <dsp:cNvPr id="0" name=""/>
        <dsp:cNvSpPr/>
      </dsp:nvSpPr>
      <dsp:spPr>
        <a:xfrm>
          <a:off x="0" y="3101118"/>
          <a:ext cx="9703926" cy="1048950"/>
        </a:xfrm>
        <a:prstGeom prst="rect">
          <a:avLst/>
        </a:prstGeom>
        <a:solidFill>
          <a:schemeClr val="lt1">
            <a:alpha val="90000"/>
            <a:hueOff val="0"/>
            <a:satOff val="0"/>
            <a:lumOff val="0"/>
            <a:alphaOff val="0"/>
          </a:schemeClr>
        </a:solidFill>
        <a:ln w="25400" cap="flat" cmpd="sng" algn="ctr">
          <a:solidFill>
            <a:srgbClr val="2E75B6"/>
          </a:solidFill>
          <a:prstDash val="solid"/>
        </a:ln>
        <a:effectLst/>
      </dsp:spPr>
      <dsp:style>
        <a:lnRef idx="2">
          <a:scrgbClr r="0" g="0" b="0"/>
        </a:lnRef>
        <a:fillRef idx="1">
          <a:scrgbClr r="0" g="0" b="0"/>
        </a:fillRef>
        <a:effectRef idx="0">
          <a:scrgbClr r="0" g="0" b="0"/>
        </a:effectRef>
        <a:fontRef idx="minor"/>
      </dsp:style>
      <dsp:txBody>
        <a:bodyPr spcFirstLastPara="0" vert="horz" wrap="square" lIns="753132" tIns="374904" rIns="753132" bIns="128016" numCol="1" spcCol="1270" anchor="t" anchorCtr="0">
          <a:noAutofit/>
        </a:bodyPr>
        <a:lstStyle/>
        <a:p>
          <a:pPr marL="171450" lvl="1" indent="-171450" algn="l" defTabSz="800100">
            <a:lnSpc>
              <a:spcPct val="90000"/>
            </a:lnSpc>
            <a:spcBef>
              <a:spcPct val="0"/>
            </a:spcBef>
            <a:spcAft>
              <a:spcPct val="15000"/>
            </a:spcAft>
            <a:buNone/>
          </a:pPr>
          <a:r>
            <a:rPr lang="en-GB" sz="1800" kern="1200">
              <a:latin typeface="Aptos" panose="020B0004020202020204" pitchFamily="34" charset="0"/>
            </a:rPr>
            <a:t>Report back to the network on the progress of the strategy at the</a:t>
          </a:r>
          <a:endParaRPr lang="en-GB" sz="1800" kern="1200" dirty="0"/>
        </a:p>
        <a:p>
          <a:pPr marL="171450" lvl="1" indent="-171450" algn="l" defTabSz="800100">
            <a:lnSpc>
              <a:spcPct val="90000"/>
            </a:lnSpc>
            <a:spcBef>
              <a:spcPct val="0"/>
            </a:spcBef>
            <a:spcAft>
              <a:spcPct val="15000"/>
            </a:spcAft>
            <a:buNone/>
          </a:pPr>
          <a:r>
            <a:rPr lang="en-GB" sz="1800" kern="1200">
              <a:latin typeface="Aptos" panose="020B0004020202020204" pitchFamily="34" charset="0"/>
            </a:rPr>
            <a:t>G-Hive event in December 2024.</a:t>
          </a:r>
          <a:endParaRPr lang="en-GB" sz="1800" kern="1200" dirty="0"/>
        </a:p>
      </dsp:txBody>
      <dsp:txXfrm>
        <a:off x="0" y="3101118"/>
        <a:ext cx="9703926" cy="1048950"/>
      </dsp:txXfrm>
    </dsp:sp>
    <dsp:sp modelId="{A562F4A0-A94A-48AC-8A92-9CF54ECE67ED}">
      <dsp:nvSpPr>
        <dsp:cNvPr id="0" name=""/>
        <dsp:cNvSpPr/>
      </dsp:nvSpPr>
      <dsp:spPr>
        <a:xfrm>
          <a:off x="485196" y="2835438"/>
          <a:ext cx="6792748" cy="53136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750" tIns="0" rIns="256750" bIns="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Aptos" panose="020B0004020202020204" pitchFamily="34" charset="0"/>
            </a:rPr>
            <a:t>Report on progress</a:t>
          </a:r>
          <a:endParaRPr lang="en-GB" sz="1800" kern="1200" dirty="0"/>
        </a:p>
      </dsp:txBody>
      <dsp:txXfrm>
        <a:off x="511135" y="2861377"/>
        <a:ext cx="674087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DF485-6D6C-4175-9123-5972B69E76B0}" type="datetimeFigureOut">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A0206-681F-484E-84AC-C68F390355EA}" type="slidenum">
              <a:t>‹#›</a:t>
            </a:fld>
            <a:endParaRPr lang="en-US"/>
          </a:p>
        </p:txBody>
      </p:sp>
    </p:spTree>
    <p:extLst>
      <p:ext uri="{BB962C8B-B14F-4D97-AF65-F5344CB8AC3E}">
        <p14:creationId xmlns:p14="http://schemas.microsoft.com/office/powerpoint/2010/main" val="153290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86C0D0-14AC-4717-B367-993897C7918D}" type="slidenum">
              <a:rPr lang="en-GB" smtClean="0"/>
              <a:t>1</a:t>
            </a:fld>
            <a:endParaRPr lang="en-GB"/>
          </a:p>
        </p:txBody>
      </p:sp>
    </p:spTree>
    <p:extLst>
      <p:ext uri="{BB962C8B-B14F-4D97-AF65-F5344CB8AC3E}">
        <p14:creationId xmlns:p14="http://schemas.microsoft.com/office/powerpoint/2010/main" val="234608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86C0D0-14AC-4717-B367-993897C7918D}" type="slidenum">
              <a:rPr lang="en-GB" smtClean="0"/>
              <a:t>6</a:t>
            </a:fld>
            <a:endParaRPr lang="en-GB"/>
          </a:p>
        </p:txBody>
      </p:sp>
    </p:spTree>
    <p:extLst>
      <p:ext uri="{BB962C8B-B14F-4D97-AF65-F5344CB8AC3E}">
        <p14:creationId xmlns:p14="http://schemas.microsoft.com/office/powerpoint/2010/main" val="390180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86C0D0-14AC-4717-B367-993897C7918D}" type="slidenum">
              <a:rPr lang="en-GB" smtClean="0"/>
              <a:t>7</a:t>
            </a:fld>
            <a:endParaRPr lang="en-GB"/>
          </a:p>
        </p:txBody>
      </p:sp>
    </p:spTree>
    <p:extLst>
      <p:ext uri="{BB962C8B-B14F-4D97-AF65-F5344CB8AC3E}">
        <p14:creationId xmlns:p14="http://schemas.microsoft.com/office/powerpoint/2010/main" val="22292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86C0D0-14AC-4717-B367-993897C7918D}" type="slidenum">
              <a:rPr lang="en-GB" smtClean="0"/>
              <a:t>8</a:t>
            </a:fld>
            <a:endParaRPr lang="en-GB"/>
          </a:p>
        </p:txBody>
      </p:sp>
    </p:spTree>
    <p:extLst>
      <p:ext uri="{BB962C8B-B14F-4D97-AF65-F5344CB8AC3E}">
        <p14:creationId xmlns:p14="http://schemas.microsoft.com/office/powerpoint/2010/main" val="153157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86C0D0-14AC-4717-B367-993897C7918D}" type="slidenum">
              <a:rPr lang="en-GB" smtClean="0"/>
              <a:t>9</a:t>
            </a:fld>
            <a:endParaRPr lang="en-GB"/>
          </a:p>
        </p:txBody>
      </p:sp>
    </p:spTree>
    <p:extLst>
      <p:ext uri="{BB962C8B-B14F-4D97-AF65-F5344CB8AC3E}">
        <p14:creationId xmlns:p14="http://schemas.microsoft.com/office/powerpoint/2010/main" val="378866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86C0D0-14AC-4717-B367-993897C7918D}" type="slidenum">
              <a:rPr lang="en-GB" smtClean="0"/>
              <a:t>10</a:t>
            </a:fld>
            <a:endParaRPr lang="en-GB"/>
          </a:p>
        </p:txBody>
      </p:sp>
    </p:spTree>
    <p:extLst>
      <p:ext uri="{BB962C8B-B14F-4D97-AF65-F5344CB8AC3E}">
        <p14:creationId xmlns:p14="http://schemas.microsoft.com/office/powerpoint/2010/main" val="151969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103448" y="685800"/>
            <a:ext cx="3095673" cy="5492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2"/>
          <p:cNvSpPr>
            <a:spLocks noGrp="1"/>
          </p:cNvSpPr>
          <p:nvPr>
            <p:ph idx="10"/>
          </p:nvPr>
        </p:nvSpPr>
        <p:spPr>
          <a:xfrm>
            <a:off x="8471877" y="685800"/>
            <a:ext cx="3110523" cy="5492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sz="quarter" idx="11" hasCustomPrompt="1"/>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insert attribution</a:t>
            </a:r>
          </a:p>
        </p:txBody>
      </p:sp>
    </p:spTree>
    <p:extLst>
      <p:ext uri="{BB962C8B-B14F-4D97-AF65-F5344CB8AC3E}">
        <p14:creationId xmlns:p14="http://schemas.microsoft.com/office/powerpoint/2010/main" val="367769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0A83-09D3-3412-ED95-270423D69E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2A4731-15DC-0696-B60D-7F3A164E3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43FAE5-1240-7BB7-598E-9761C26F761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4BB3F5E-BA3A-DAD7-6604-305892180D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397BB0-E87D-0841-3A29-FB57E7D26929}"/>
              </a:ext>
            </a:extLst>
          </p:cNvPr>
          <p:cNvSpPr>
            <a:spLocks noGrp="1"/>
          </p:cNvSpPr>
          <p:nvPr>
            <p:ph type="sldNum" sz="quarter" idx="12"/>
          </p:nvPr>
        </p:nvSpPr>
        <p:spPr/>
        <p:txBody>
          <a:bodyPr/>
          <a:lstStyle/>
          <a:p>
            <a:fld id="{C103CA57-1DA4-460E-A195-DA7CAB638682}" type="slidenum">
              <a:rPr lang="en-GB" smtClean="0"/>
              <a:t>‹#›</a:t>
            </a:fld>
            <a:endParaRPr lang="en-GB"/>
          </a:p>
        </p:txBody>
      </p:sp>
    </p:spTree>
    <p:extLst>
      <p:ext uri="{BB962C8B-B14F-4D97-AF65-F5344CB8AC3E}">
        <p14:creationId xmlns:p14="http://schemas.microsoft.com/office/powerpoint/2010/main" val="24075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8334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DFF76-68A7-AF89-EE34-C6708FDBE7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B3C162-1F49-C147-0FBA-9D7DACBF9A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A362A-55D6-86DB-277D-2C8F447FF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3954FE6-1810-1691-520D-BB6D743AF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B0917C-5463-01FA-EA27-14DD5C3F3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3CA57-1DA4-460E-A195-DA7CAB638682}" type="slidenum">
              <a:rPr lang="en-GB" smtClean="0"/>
              <a:t>‹#›</a:t>
            </a:fld>
            <a:endParaRPr lang="en-GB"/>
          </a:p>
        </p:txBody>
      </p:sp>
    </p:spTree>
    <p:extLst>
      <p:ext uri="{BB962C8B-B14F-4D97-AF65-F5344CB8AC3E}">
        <p14:creationId xmlns:p14="http://schemas.microsoft.com/office/powerpoint/2010/main" val="2509888077"/>
      </p:ext>
    </p:extLst>
  </p:cSld>
  <p:clrMap bg1="lt1" tx1="dk1" bg2="lt2" tx2="dk2" accent1="accent1" accent2="accent2" accent3="accent3" accent4="accent4" accent5="accent5" accent6="accent6" hlink="hlink" folHlink="folHlink"/>
  <p:sldLayoutIdLst>
    <p:sldLayoutId id="2147483661" r:id="rId1"/>
    <p:sldLayoutId id="214748380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B51A6F2-2123-4398-84F5-BA2932F0BA5C}"/>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6B5043E1-E775-4B5E-8EFA-E5DB1CC2FC78}"/>
              </a:ext>
            </a:extLst>
          </p:cNvPr>
          <p:cNvSpPr>
            <a:spLocks noGrp="1" noChangeArrowheads="1"/>
          </p:cNvSpPr>
          <p:nvPr>
            <p:ph type="body" idx="1"/>
          </p:nvPr>
        </p:nvSpPr>
        <p:spPr bwMode="auto">
          <a:xfrm>
            <a:off x="914400" y="1981200"/>
            <a:ext cx="10363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Text Box 4">
            <a:extLst>
              <a:ext uri="{FF2B5EF4-FFF2-40B4-BE49-F238E27FC236}">
                <a16:creationId xmlns:a16="http://schemas.microsoft.com/office/drawing/2014/main" id="{EC7A9977-67E5-4FC6-BD09-16443E570091}"/>
              </a:ext>
            </a:extLst>
          </p:cNvPr>
          <p:cNvSpPr txBox="1">
            <a:spLocks noChangeArrowheads="1"/>
          </p:cNvSpPr>
          <p:nvPr/>
        </p:nvSpPr>
        <p:spPr bwMode="auto">
          <a:xfrm>
            <a:off x="812801" y="6172200"/>
            <a:ext cx="3587751"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GB" altLang="en-US" sz="1200">
                <a:solidFill>
                  <a:schemeClr val="bg1"/>
                </a:solidFill>
                <a:latin typeface="Arial" panose="020B0604020202020204" pitchFamily="34" charset="0"/>
              </a:rPr>
              <a:t>Name of presentation</a:t>
            </a:r>
          </a:p>
        </p:txBody>
      </p:sp>
      <p:pic>
        <p:nvPicPr>
          <p:cNvPr id="1029" name="Picture 5" descr="Royalbase">
            <a:extLst>
              <a:ext uri="{FF2B5EF4-FFF2-40B4-BE49-F238E27FC236}">
                <a16:creationId xmlns:a16="http://schemas.microsoft.com/office/drawing/2014/main" id="{37248CEE-3A12-4735-ABF9-493712440BA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6917" y="5937250"/>
            <a:ext cx="1260051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91843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rtl="0" eaLnBrk="0" fontAlgn="base" hangingPunct="0">
        <a:spcBef>
          <a:spcPct val="0"/>
        </a:spcBef>
        <a:spcAft>
          <a:spcPct val="0"/>
        </a:spcAft>
        <a:defRPr sz="3000" b="1">
          <a:solidFill>
            <a:srgbClr val="90191A"/>
          </a:solidFill>
          <a:latin typeface="+mj-lt"/>
          <a:ea typeface="+mj-ea"/>
          <a:cs typeface="+mj-cs"/>
        </a:defRPr>
      </a:lvl1pPr>
      <a:lvl2pPr algn="l" rtl="0" eaLnBrk="0" fontAlgn="base" hangingPunct="0">
        <a:spcBef>
          <a:spcPct val="0"/>
        </a:spcBef>
        <a:spcAft>
          <a:spcPct val="0"/>
        </a:spcAft>
        <a:defRPr sz="3000" b="1">
          <a:solidFill>
            <a:srgbClr val="90191A"/>
          </a:solidFill>
          <a:latin typeface="Arial" charset="0"/>
        </a:defRPr>
      </a:lvl2pPr>
      <a:lvl3pPr algn="l" rtl="0" eaLnBrk="0" fontAlgn="base" hangingPunct="0">
        <a:spcBef>
          <a:spcPct val="0"/>
        </a:spcBef>
        <a:spcAft>
          <a:spcPct val="0"/>
        </a:spcAft>
        <a:defRPr sz="3000" b="1">
          <a:solidFill>
            <a:srgbClr val="90191A"/>
          </a:solidFill>
          <a:latin typeface="Arial" charset="0"/>
        </a:defRPr>
      </a:lvl3pPr>
      <a:lvl4pPr algn="l" rtl="0" eaLnBrk="0" fontAlgn="base" hangingPunct="0">
        <a:spcBef>
          <a:spcPct val="0"/>
        </a:spcBef>
        <a:spcAft>
          <a:spcPct val="0"/>
        </a:spcAft>
        <a:defRPr sz="3000" b="1">
          <a:solidFill>
            <a:srgbClr val="90191A"/>
          </a:solidFill>
          <a:latin typeface="Arial" charset="0"/>
        </a:defRPr>
      </a:lvl4pPr>
      <a:lvl5pPr algn="l" rtl="0" eaLnBrk="0" fontAlgn="base" hangingPunct="0">
        <a:spcBef>
          <a:spcPct val="0"/>
        </a:spcBef>
        <a:spcAft>
          <a:spcPct val="0"/>
        </a:spcAft>
        <a:defRPr sz="3000" b="1">
          <a:solidFill>
            <a:srgbClr val="90191A"/>
          </a:solidFill>
          <a:latin typeface="Arial" charset="0"/>
        </a:defRPr>
      </a:lvl5pPr>
      <a:lvl6pPr marL="457200" algn="l" rtl="0" eaLnBrk="0" fontAlgn="base" hangingPunct="0">
        <a:spcBef>
          <a:spcPct val="0"/>
        </a:spcBef>
        <a:spcAft>
          <a:spcPct val="0"/>
        </a:spcAft>
        <a:defRPr sz="3000" b="1">
          <a:solidFill>
            <a:srgbClr val="90191A"/>
          </a:solidFill>
          <a:latin typeface="Arial" charset="0"/>
        </a:defRPr>
      </a:lvl6pPr>
      <a:lvl7pPr marL="914400" algn="l" rtl="0" eaLnBrk="0" fontAlgn="base" hangingPunct="0">
        <a:spcBef>
          <a:spcPct val="0"/>
        </a:spcBef>
        <a:spcAft>
          <a:spcPct val="0"/>
        </a:spcAft>
        <a:defRPr sz="3000" b="1">
          <a:solidFill>
            <a:srgbClr val="90191A"/>
          </a:solidFill>
          <a:latin typeface="Arial" charset="0"/>
        </a:defRPr>
      </a:lvl7pPr>
      <a:lvl8pPr marL="1371600" algn="l" rtl="0" eaLnBrk="0" fontAlgn="base" hangingPunct="0">
        <a:spcBef>
          <a:spcPct val="0"/>
        </a:spcBef>
        <a:spcAft>
          <a:spcPct val="0"/>
        </a:spcAft>
        <a:defRPr sz="3000" b="1">
          <a:solidFill>
            <a:srgbClr val="90191A"/>
          </a:solidFill>
          <a:latin typeface="Arial" charset="0"/>
        </a:defRPr>
      </a:lvl8pPr>
      <a:lvl9pPr marL="1828800" algn="l" rtl="0" eaLnBrk="0" fontAlgn="base" hangingPunct="0">
        <a:spcBef>
          <a:spcPct val="0"/>
        </a:spcBef>
        <a:spcAft>
          <a:spcPct val="0"/>
        </a:spcAft>
        <a:defRPr sz="3000" b="1">
          <a:solidFill>
            <a:srgbClr val="90191A"/>
          </a:solidFill>
          <a:latin typeface="Arial" charset="0"/>
        </a:defRPr>
      </a:lvl9pPr>
    </p:titleStyle>
    <p:body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sz="20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mailto:Olajumoke.Hemsley@royalgreenwich.gov.u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mailto:Sherry.glasgow@royalgreenwich.gov.uk"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if.org.uk/" TargetMode="External"/><Relationship Id="rId3" Type="http://schemas.openxmlformats.org/officeDocument/2006/relationships/hyperlink" Target="https://learning.nspcc.org.uk/safeguarding-child-protection/early-help-and-early-intervention" TargetMode="External"/><Relationship Id="rId7" Type="http://schemas.openxmlformats.org/officeDocument/2006/relationships/hyperlink" Target="https://assets.publishing.service.gov.uk/media/640a17f28fa8f5560820da4b/Independent_review_of_children_s_social_care_-_Final_report.pdf" TargetMode="External"/><Relationship Id="rId2" Type="http://schemas.openxmlformats.org/officeDocument/2006/relationships/hyperlink" Target="https://assets.publishing.service.gov.uk/media/650966a322a783001343e844/Children_s_Social_Care_Stable_Homes__Built_on_Love_consultation_response.pdf" TargetMode="External"/><Relationship Id="rId1" Type="http://schemas.openxmlformats.org/officeDocument/2006/relationships/slideLayout" Target="../slideLayouts/slideLayout1.xml"/><Relationship Id="rId6" Type="http://schemas.openxmlformats.org/officeDocument/2006/relationships/hyperlink" Target="https://socialcareinspection.blog.gov.uk/2022/02/10/reflecting-on-early-help/" TargetMode="External"/><Relationship Id="rId5" Type="http://schemas.openxmlformats.org/officeDocument/2006/relationships/hyperlink" Target="https://www.gov.uk/government/publications/supporting-families-early-help-system-guide" TargetMode="External"/><Relationship Id="rId10" Type="http://schemas.openxmlformats.org/officeDocument/2006/relationships/hyperlink" Target="https://assets.publishing.service.gov.uk/media/65f1b048133c22b8eecd38f7/Working_together_to_improve_school_attendance__applies_from_19_August_2024_.pdf" TargetMode="External"/><Relationship Id="rId4" Type="http://schemas.openxmlformats.org/officeDocument/2006/relationships/hyperlink" Target="https://www.gov.uk/government/publications/ten-years-of-supporting-families-supporting-families-programme-annual-report-2022-23" TargetMode="External"/><Relationship Id="rId9" Type="http://schemas.openxmlformats.org/officeDocument/2006/relationships/hyperlink" Target="https://earlyhelpconference.com/earlyhelp2023/en/page/home"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washing dishes&#10;&#10;Description automatically generated">
            <a:extLst>
              <a:ext uri="{FF2B5EF4-FFF2-40B4-BE49-F238E27FC236}">
                <a16:creationId xmlns:a16="http://schemas.microsoft.com/office/drawing/2014/main" id="{B171656E-D096-615E-E6F5-3F1B94F0ECCA}"/>
              </a:ext>
            </a:extLst>
          </p:cNvPr>
          <p:cNvPicPr>
            <a:picLocks noChangeAspect="1"/>
          </p:cNvPicPr>
          <p:nvPr/>
        </p:nvPicPr>
        <p:blipFill>
          <a:blip r:embed="rId3"/>
          <a:stretch>
            <a:fillRect/>
          </a:stretch>
        </p:blipFill>
        <p:spPr>
          <a:xfrm>
            <a:off x="7200899" y="887529"/>
            <a:ext cx="4469607" cy="2605088"/>
          </a:xfrm>
          <a:prstGeom prst="rect">
            <a:avLst/>
          </a:prstGeom>
        </p:spPr>
      </p:pic>
      <p:sp>
        <p:nvSpPr>
          <p:cNvPr id="6" name="TextBox 5">
            <a:extLst>
              <a:ext uri="{FF2B5EF4-FFF2-40B4-BE49-F238E27FC236}">
                <a16:creationId xmlns:a16="http://schemas.microsoft.com/office/drawing/2014/main" id="{C6CB017A-3AC0-8952-C291-60650E64549E}"/>
              </a:ext>
            </a:extLst>
          </p:cNvPr>
          <p:cNvSpPr txBox="1"/>
          <p:nvPr/>
        </p:nvSpPr>
        <p:spPr>
          <a:xfrm>
            <a:off x="480204" y="547750"/>
            <a:ext cx="10904537" cy="5096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C00000"/>
                </a:solidFill>
                <a:latin typeface="Aptos"/>
                <a:cs typeface="Poppins"/>
              </a:rPr>
              <a:t>Early Help and Prevention Strategy</a:t>
            </a:r>
            <a:endParaRPr lang="en-US" dirty="0"/>
          </a:p>
          <a:p>
            <a:r>
              <a:rPr lang="en-GB" sz="2400" b="1" dirty="0">
                <a:solidFill>
                  <a:srgbClr val="C00000"/>
                </a:solidFill>
                <a:latin typeface="Aptos"/>
                <a:cs typeface="Poppins"/>
              </a:rPr>
              <a:t>2024-2025</a:t>
            </a:r>
            <a:endParaRPr lang="en-US" dirty="0"/>
          </a:p>
          <a:p>
            <a:pPr>
              <a:lnSpc>
                <a:spcPct val="150000"/>
              </a:lnSpc>
            </a:pPr>
            <a:endParaRPr lang="en-US" sz="2000" b="1" dirty="0">
              <a:latin typeface="Aptos"/>
              <a:cs typeface="Poppins"/>
            </a:endParaRPr>
          </a:p>
          <a:p>
            <a:pPr>
              <a:lnSpc>
                <a:spcPct val="150000"/>
              </a:lnSpc>
            </a:pPr>
            <a:r>
              <a:rPr lang="en-US" sz="2000" b="1">
                <a:solidFill>
                  <a:srgbClr val="C00000"/>
                </a:solidFill>
                <a:latin typeface="Aptos"/>
                <a:cs typeface="Poppins"/>
              </a:rPr>
              <a:t>G-Hive Networking Event – Thursday 12 September 2024</a:t>
            </a:r>
            <a:br>
              <a:rPr lang="en-US" sz="2000" b="1" dirty="0">
                <a:latin typeface="Aptos"/>
                <a:cs typeface="Poppins"/>
              </a:rPr>
            </a:br>
            <a:r>
              <a:rPr lang="en-US" sz="1100" b="1" dirty="0">
                <a:solidFill>
                  <a:schemeClr val="bg1"/>
                </a:solidFill>
                <a:latin typeface="Aptos"/>
                <a:cs typeface="Poppins"/>
              </a:rPr>
              <a:t>a</a:t>
            </a:r>
            <a:br>
              <a:rPr lang="en-US" sz="2000" b="1" dirty="0">
                <a:latin typeface="Aptos"/>
                <a:cs typeface="Poppins"/>
              </a:rPr>
            </a:br>
            <a:r>
              <a:rPr lang="en-US" b="1" dirty="0">
                <a:latin typeface="Aptos"/>
                <a:cs typeface="Poppins"/>
              </a:rPr>
              <a:t>Content</a:t>
            </a:r>
            <a:endParaRPr lang="en-US" dirty="0">
              <a:cs typeface="Arial"/>
            </a:endParaRPr>
          </a:p>
          <a:p>
            <a:pPr marL="228600" indent="-228600">
              <a:lnSpc>
                <a:spcPct val="150000"/>
              </a:lnSpc>
              <a:buFont typeface=""/>
              <a:buChar char="•"/>
            </a:pPr>
            <a:r>
              <a:rPr lang="en-US" sz="1600" dirty="0">
                <a:latin typeface="Aptos"/>
                <a:cs typeface="Poppins"/>
              </a:rPr>
              <a:t>Slide 1: What do we mean by early help and prevention? </a:t>
            </a:r>
          </a:p>
          <a:p>
            <a:pPr marL="228600" indent="-228600">
              <a:lnSpc>
                <a:spcPct val="150000"/>
              </a:lnSpc>
              <a:buFont typeface=""/>
              <a:buChar char="•"/>
            </a:pPr>
            <a:r>
              <a:rPr lang="en-US" sz="1600" dirty="0">
                <a:latin typeface="Aptos"/>
                <a:cs typeface="Poppins"/>
              </a:rPr>
              <a:t>Slide 2: Missions 2024-25</a:t>
            </a:r>
          </a:p>
          <a:p>
            <a:pPr marL="228600" indent="-228600">
              <a:lnSpc>
                <a:spcPct val="150000"/>
              </a:lnSpc>
              <a:buFont typeface=""/>
              <a:buChar char="•"/>
            </a:pPr>
            <a:r>
              <a:rPr lang="en-US" sz="1600" dirty="0">
                <a:latin typeface="Aptos"/>
                <a:cs typeface="Poppins"/>
              </a:rPr>
              <a:t>Slide 3: Building relationships across the early help and prevention system that works for all children</a:t>
            </a:r>
          </a:p>
          <a:p>
            <a:pPr marL="228600" indent="-228600">
              <a:lnSpc>
                <a:spcPct val="150000"/>
              </a:lnSpc>
              <a:buFont typeface=""/>
              <a:buChar char="•"/>
            </a:pPr>
            <a:r>
              <a:rPr lang="en-US" sz="1600" dirty="0">
                <a:latin typeface="Aptos"/>
                <a:cs typeface="Poppins"/>
              </a:rPr>
              <a:t>Slide  4: Safeguarding and prevention in schools</a:t>
            </a:r>
            <a:endParaRPr lang="en-US" sz="1600">
              <a:cs typeface="Arial"/>
            </a:endParaRPr>
          </a:p>
          <a:p>
            <a:pPr marL="228600" indent="-228600">
              <a:lnSpc>
                <a:spcPct val="150000"/>
              </a:lnSpc>
              <a:buFont typeface=""/>
              <a:buChar char="•"/>
            </a:pPr>
            <a:r>
              <a:rPr lang="en-US" sz="1600" dirty="0">
                <a:latin typeface="Aptos"/>
                <a:cs typeface="Poppins"/>
              </a:rPr>
              <a:t>Slide 5: Exercise</a:t>
            </a:r>
          </a:p>
          <a:p>
            <a:pPr marL="228600" indent="-228600">
              <a:lnSpc>
                <a:spcPct val="150000"/>
              </a:lnSpc>
              <a:buFont typeface=""/>
              <a:buChar char="•"/>
            </a:pPr>
            <a:r>
              <a:rPr lang="en-US" sz="1600" dirty="0">
                <a:latin typeface="Aptos"/>
                <a:cs typeface="Poppins"/>
              </a:rPr>
              <a:t>Slide 6: Next steps</a:t>
            </a:r>
          </a:p>
          <a:p>
            <a:pPr marL="228600" indent="-228600">
              <a:lnSpc>
                <a:spcPct val="150000"/>
              </a:lnSpc>
              <a:buFont typeface=""/>
              <a:buChar char="•"/>
            </a:pPr>
            <a:r>
              <a:rPr lang="en-US" sz="1600" dirty="0">
                <a:latin typeface="Aptos"/>
                <a:cs typeface="Poppins"/>
              </a:rPr>
              <a:t>Slide 7: Thank you!</a:t>
            </a:r>
          </a:p>
        </p:txBody>
      </p:sp>
    </p:spTree>
    <p:extLst>
      <p:ext uri="{BB962C8B-B14F-4D97-AF65-F5344CB8AC3E}">
        <p14:creationId xmlns:p14="http://schemas.microsoft.com/office/powerpoint/2010/main" val="3023561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3B9315-C0E4-5E5A-4DC4-96805C5BB3A9}"/>
              </a:ext>
            </a:extLst>
          </p:cNvPr>
          <p:cNvSpPr txBox="1"/>
          <p:nvPr/>
        </p:nvSpPr>
        <p:spPr>
          <a:xfrm>
            <a:off x="327992" y="3399188"/>
            <a:ext cx="7394711" cy="2369880"/>
          </a:xfrm>
          <a:prstGeom prst="rect">
            <a:avLst/>
          </a:prstGeom>
          <a:solidFill>
            <a:schemeClr val="bg1"/>
          </a:solidFill>
        </p:spPr>
        <p:txBody>
          <a:bodyPr wrap="square" rtlCol="0">
            <a:spAutoFit/>
          </a:bodyPr>
          <a:lstStyle/>
          <a:p>
            <a:endParaRPr lang="en-GB" sz="2000" b="1" dirty="0">
              <a:solidFill>
                <a:schemeClr val="accent6">
                  <a:lumMod val="75000"/>
                </a:schemeClr>
              </a:solidFill>
              <a:latin typeface="Aptos" panose="020B0004020202020204" pitchFamily="34" charset="0"/>
            </a:endParaRPr>
          </a:p>
          <a:p>
            <a:endParaRPr lang="en-GB" sz="2000" dirty="0">
              <a:latin typeface="Aptos" panose="020B0004020202020204" pitchFamily="34" charset="0"/>
            </a:endParaRPr>
          </a:p>
          <a:p>
            <a:r>
              <a:rPr lang="en-GB" b="1" dirty="0">
                <a:solidFill>
                  <a:schemeClr val="accent6">
                    <a:lumMod val="75000"/>
                  </a:schemeClr>
                </a:solidFill>
                <a:latin typeface="Aptos" panose="020B0004020202020204" pitchFamily="34" charset="0"/>
              </a:rPr>
              <a:t>Jummy (Olajumoke) Hemsley, Head of Delivery and Improvement</a:t>
            </a:r>
          </a:p>
          <a:p>
            <a:r>
              <a:rPr lang="en-GB" dirty="0">
                <a:latin typeface="Aptos" panose="020B0004020202020204" pitchFamily="34" charset="0"/>
              </a:rPr>
              <a:t>Email: </a:t>
            </a:r>
            <a:r>
              <a:rPr lang="en-GB" dirty="0">
                <a:latin typeface="Aptos" panose="020B0004020202020204" pitchFamily="34" charset="0"/>
                <a:hlinkClick r:id="rId3">
                  <a:extLst>
                    <a:ext uri="{A12FA001-AC4F-418D-AE19-62706E023703}">
                      <ahyp:hlinkClr xmlns:ahyp="http://schemas.microsoft.com/office/drawing/2018/hyperlinkcolor" val="tx"/>
                    </a:ext>
                  </a:extLst>
                </a:hlinkClick>
              </a:rPr>
              <a:t>olajumoke.hemsley@royalgreenwich.gov.uk</a:t>
            </a:r>
            <a:endParaRPr lang="en-GB" dirty="0">
              <a:latin typeface="Aptos" panose="020B0004020202020204" pitchFamily="34" charset="0"/>
            </a:endParaRPr>
          </a:p>
          <a:p>
            <a:endParaRPr lang="en-GB" dirty="0">
              <a:latin typeface="Aptos" panose="020B0004020202020204" pitchFamily="34" charset="0"/>
            </a:endParaRPr>
          </a:p>
          <a:p>
            <a:r>
              <a:rPr lang="en-GB" b="1" dirty="0">
                <a:solidFill>
                  <a:schemeClr val="accent6">
                    <a:lumMod val="75000"/>
                  </a:schemeClr>
                </a:solidFill>
                <a:latin typeface="Aptos" panose="020B0004020202020204" pitchFamily="34" charset="0"/>
              </a:rPr>
              <a:t>Sherry Glasgow, Innovation and Improvement Team Leader</a:t>
            </a:r>
          </a:p>
          <a:p>
            <a:r>
              <a:rPr lang="en-GB" dirty="0">
                <a:latin typeface="Aptos" panose="020B0004020202020204" pitchFamily="34" charset="0"/>
              </a:rPr>
              <a:t>Email: </a:t>
            </a:r>
            <a:r>
              <a:rPr lang="en-GB" dirty="0">
                <a:latin typeface="Aptos" panose="020B0004020202020204" pitchFamily="34" charset="0"/>
                <a:hlinkClick r:id="rId4">
                  <a:extLst>
                    <a:ext uri="{A12FA001-AC4F-418D-AE19-62706E023703}">
                      <ahyp:hlinkClr xmlns:ahyp="http://schemas.microsoft.com/office/drawing/2018/hyperlinkcolor" val="tx"/>
                    </a:ext>
                  </a:extLst>
                </a:hlinkClick>
              </a:rPr>
              <a:t>sherry.glasgow@royalgreenwich.gov.uk</a:t>
            </a:r>
            <a:endParaRPr lang="en-GB" dirty="0">
              <a:latin typeface="Aptos" panose="020B0004020202020204" pitchFamily="34" charset="0"/>
            </a:endParaRPr>
          </a:p>
          <a:p>
            <a:r>
              <a:rPr lang="en-GB" dirty="0">
                <a:latin typeface="Aptos" panose="020B0004020202020204" pitchFamily="34" charset="0"/>
              </a:rPr>
              <a:t>Tel: 020 8921 8906</a:t>
            </a:r>
          </a:p>
        </p:txBody>
      </p:sp>
      <p:sp>
        <p:nvSpPr>
          <p:cNvPr id="7" name="TextBox 6">
            <a:extLst>
              <a:ext uri="{FF2B5EF4-FFF2-40B4-BE49-F238E27FC236}">
                <a16:creationId xmlns:a16="http://schemas.microsoft.com/office/drawing/2014/main" id="{8354FEED-5E96-BA17-932C-1BF2229807B5}"/>
              </a:ext>
            </a:extLst>
          </p:cNvPr>
          <p:cNvSpPr txBox="1"/>
          <p:nvPr/>
        </p:nvSpPr>
        <p:spPr>
          <a:xfrm>
            <a:off x="427383" y="2216425"/>
            <a:ext cx="11121888" cy="707886"/>
          </a:xfrm>
          <a:prstGeom prst="rect">
            <a:avLst/>
          </a:prstGeom>
          <a:noFill/>
        </p:spPr>
        <p:txBody>
          <a:bodyPr wrap="square" rtlCol="0">
            <a:spAutoFit/>
          </a:bodyPr>
          <a:lstStyle/>
          <a:p>
            <a:r>
              <a:rPr lang="en-GB" sz="2000" dirty="0">
                <a:latin typeface="Aptos" panose="020B0004020202020204" pitchFamily="34" charset="0"/>
              </a:rPr>
              <a:t>If you would like to be involved further in this work, we would love to hear from you. Please reach out to one of us using the contact details below.</a:t>
            </a:r>
          </a:p>
        </p:txBody>
      </p:sp>
      <p:sp>
        <p:nvSpPr>
          <p:cNvPr id="8" name="TextBox 7">
            <a:extLst>
              <a:ext uri="{FF2B5EF4-FFF2-40B4-BE49-F238E27FC236}">
                <a16:creationId xmlns:a16="http://schemas.microsoft.com/office/drawing/2014/main" id="{3ACDC34B-A667-713C-4077-7B8B39A9C0B1}"/>
              </a:ext>
            </a:extLst>
          </p:cNvPr>
          <p:cNvSpPr txBox="1"/>
          <p:nvPr/>
        </p:nvSpPr>
        <p:spPr>
          <a:xfrm>
            <a:off x="427383" y="731623"/>
            <a:ext cx="11121888" cy="830997"/>
          </a:xfrm>
          <a:prstGeom prst="rect">
            <a:avLst/>
          </a:prstGeom>
          <a:noFill/>
        </p:spPr>
        <p:txBody>
          <a:bodyPr wrap="square" rtlCol="0">
            <a:spAutoFit/>
          </a:bodyPr>
          <a:lstStyle/>
          <a:p>
            <a:pPr algn="ctr"/>
            <a:r>
              <a:rPr lang="en-GB" sz="4800" dirty="0">
                <a:latin typeface="Aptos" panose="020B0004020202020204" pitchFamily="34" charset="0"/>
              </a:rPr>
              <a:t>THANK YOU!</a:t>
            </a:r>
          </a:p>
        </p:txBody>
      </p:sp>
      <p:sp>
        <p:nvSpPr>
          <p:cNvPr id="9" name="Freeform 4">
            <a:extLst>
              <a:ext uri="{FF2B5EF4-FFF2-40B4-BE49-F238E27FC236}">
                <a16:creationId xmlns:a16="http://schemas.microsoft.com/office/drawing/2014/main" id="{600703BB-6B09-98AF-8D0D-881099A1296C}"/>
              </a:ext>
            </a:extLst>
          </p:cNvPr>
          <p:cNvSpPr/>
          <p:nvPr/>
        </p:nvSpPr>
        <p:spPr>
          <a:xfrm>
            <a:off x="7554897" y="3575939"/>
            <a:ext cx="4309111" cy="2369880"/>
          </a:xfrm>
          <a:custGeom>
            <a:avLst/>
            <a:gdLst/>
            <a:ahLst/>
            <a:cxnLst/>
            <a:rect l="l" t="t" r="r" b="b"/>
            <a:pathLst>
              <a:path w="10611474" h="8701408">
                <a:moveTo>
                  <a:pt x="0" y="0"/>
                </a:moveTo>
                <a:lnTo>
                  <a:pt x="10611474" y="0"/>
                </a:lnTo>
                <a:lnTo>
                  <a:pt x="10611474" y="8701408"/>
                </a:lnTo>
                <a:lnTo>
                  <a:pt x="0" y="87014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extLst>
      <p:ext uri="{BB962C8B-B14F-4D97-AF65-F5344CB8AC3E}">
        <p14:creationId xmlns:p14="http://schemas.microsoft.com/office/powerpoint/2010/main" val="1036094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715D-F1BF-716B-4F91-A85F803AC24E}"/>
              </a:ext>
            </a:extLst>
          </p:cNvPr>
          <p:cNvSpPr>
            <a:spLocks noGrp="1"/>
          </p:cNvSpPr>
          <p:nvPr>
            <p:ph type="title"/>
          </p:nvPr>
        </p:nvSpPr>
        <p:spPr>
          <a:xfrm>
            <a:off x="608556" y="265697"/>
            <a:ext cx="10515600" cy="513283"/>
          </a:xfrm>
        </p:spPr>
        <p:txBody>
          <a:bodyPr>
            <a:normAutofit fontScale="90000"/>
          </a:bodyPr>
          <a:lstStyle/>
          <a:p>
            <a:r>
              <a:rPr lang="en-US" b="1">
                <a:latin typeface="Calibri Light"/>
                <a:cs typeface="Times New Roman"/>
              </a:rPr>
              <a:t>References</a:t>
            </a:r>
          </a:p>
        </p:txBody>
      </p:sp>
      <p:sp>
        <p:nvSpPr>
          <p:cNvPr id="5" name="Text Placeholder 4">
            <a:extLst>
              <a:ext uri="{FF2B5EF4-FFF2-40B4-BE49-F238E27FC236}">
                <a16:creationId xmlns:a16="http://schemas.microsoft.com/office/drawing/2014/main" id="{42D51244-ACD5-2E91-D01D-506C8DA0C9B4}"/>
              </a:ext>
            </a:extLst>
          </p:cNvPr>
          <p:cNvSpPr>
            <a:spLocks noGrp="1"/>
          </p:cNvSpPr>
          <p:nvPr>
            <p:ph type="body" sz="quarter" idx="11"/>
          </p:nvPr>
        </p:nvSpPr>
        <p:spPr>
          <a:xfrm>
            <a:off x="608556" y="703521"/>
            <a:ext cx="10889781" cy="5396459"/>
          </a:xfrm>
        </p:spPr>
        <p:txBody>
          <a:bodyPr vert="horz" lIns="91440" tIns="45720" rIns="91440" bIns="45720" rtlCol="0" anchor="t">
            <a:noAutofit/>
          </a:bodyPr>
          <a:lstStyle/>
          <a:p>
            <a:pPr>
              <a:lnSpc>
                <a:spcPct val="100000"/>
              </a:lnSpc>
              <a:buFontTx/>
              <a:buAutoNum type="arabicPeriod"/>
            </a:pPr>
            <a:r>
              <a:rPr lang="en-US" sz="1400" b="1">
                <a:solidFill>
                  <a:srgbClr val="1F1F1F"/>
                </a:solidFill>
                <a:ea typeface="+mn-lt"/>
                <a:cs typeface="+mn-lt"/>
              </a:rPr>
              <a:t>Children’s Social Care: Stable Homes, Built on Love – Consultation Response </a:t>
            </a:r>
            <a:r>
              <a:rPr lang="en-US" sz="1400">
                <a:solidFill>
                  <a:srgbClr val="1F1F1F"/>
                </a:solidFill>
                <a:ea typeface="+mn-lt"/>
                <a:cs typeface="+mn-lt"/>
              </a:rPr>
              <a:t>(DfE, 2023)</a:t>
            </a:r>
            <a:r>
              <a:rPr lang="en-GB" sz="4000">
                <a:hlinkClick r:id="rId2"/>
              </a:rPr>
              <a:t> </a:t>
            </a:r>
            <a:r>
              <a:rPr lang="en-GB" sz="1400">
                <a:hlinkClick r:id="rId2"/>
              </a:rPr>
              <a:t>Children's Social Care: Stable Homes, Built on Love consultation response (publishing.service.gov.uk)</a:t>
            </a:r>
            <a:endParaRPr lang="en-GB" sz="1400"/>
          </a:p>
          <a:p>
            <a:pPr>
              <a:lnSpc>
                <a:spcPct val="100000"/>
              </a:lnSpc>
              <a:buFontTx/>
              <a:buAutoNum type="arabicPeriod"/>
            </a:pPr>
            <a:r>
              <a:rPr lang="en-GB" sz="1400" b="1">
                <a:solidFill>
                  <a:srgbClr val="1F1F1F"/>
                </a:solidFill>
                <a:ea typeface="+mn-lt"/>
                <a:cs typeface="+mn-lt"/>
              </a:rPr>
              <a:t>Working Together to Safeguard Children: a guide to multi-agency working to help, protect and promote the welfare of Children </a:t>
            </a:r>
            <a:r>
              <a:rPr lang="en-GB" sz="1400">
                <a:solidFill>
                  <a:srgbClr val="1F1F1F"/>
                </a:solidFill>
                <a:ea typeface="+mn-lt"/>
                <a:cs typeface="+mn-lt"/>
              </a:rPr>
              <a:t>(Department for Education (DfE) 2023)</a:t>
            </a:r>
            <a:r>
              <a:rPr lang="en-GB" sz="1400" b="1">
                <a:solidFill>
                  <a:srgbClr val="1F1F1F"/>
                </a:solidFill>
                <a:ea typeface="+mn-lt"/>
                <a:cs typeface="+mn-lt"/>
              </a:rPr>
              <a:t> </a:t>
            </a:r>
            <a:r>
              <a:rPr lang="en-GB" sz="1400">
                <a:solidFill>
                  <a:schemeClr val="accent1"/>
                </a:solidFill>
                <a:ea typeface="+mn-lt"/>
                <a:cs typeface="+mn-lt"/>
              </a:rPr>
              <a:t>Working together to safeguard children 2023: a guide to multi-agency working to help, protect and promote the welfare of children</a:t>
            </a:r>
          </a:p>
          <a:p>
            <a:pPr>
              <a:lnSpc>
                <a:spcPct val="100000"/>
              </a:lnSpc>
              <a:buAutoNum type="arabicPeriod"/>
            </a:pPr>
            <a:r>
              <a:rPr lang="en-US" sz="1400" b="1">
                <a:solidFill>
                  <a:srgbClr val="1F1F1F"/>
                </a:solidFill>
                <a:ea typeface="+mn-lt"/>
                <a:cs typeface="+mn-lt"/>
              </a:rPr>
              <a:t>Early help and early intervention.</a:t>
            </a:r>
            <a:r>
              <a:rPr lang="en-US" sz="1400">
                <a:solidFill>
                  <a:srgbClr val="1F1F1F"/>
                </a:solidFill>
                <a:ea typeface="+mn-lt"/>
                <a:cs typeface="+mn-lt"/>
              </a:rPr>
              <a:t> The National Society for the Prevention of Cruelty to Children (NSPCC) (updated 2023). </a:t>
            </a:r>
            <a:r>
              <a:rPr lang="en-US" sz="1400">
                <a:ea typeface="+mn-lt"/>
                <a:cs typeface="+mn-lt"/>
                <a:hlinkClick r:id="rId3"/>
              </a:rPr>
              <a:t>https://learning.nspcc.org.uk/safeguarding-child-protection/early-help-and-early-intervention</a:t>
            </a:r>
            <a:endParaRPr lang="en-US" sz="1400">
              <a:ea typeface="+mn-lt"/>
              <a:cs typeface="+mn-lt"/>
            </a:endParaRPr>
          </a:p>
          <a:p>
            <a:pPr>
              <a:lnSpc>
                <a:spcPct val="100000"/>
              </a:lnSpc>
              <a:buAutoNum type="arabicPeriod"/>
            </a:pPr>
            <a:r>
              <a:rPr lang="en-US" sz="1400" b="1">
                <a:solidFill>
                  <a:srgbClr val="1F1F1F"/>
                </a:solidFill>
                <a:ea typeface="+mn-lt"/>
                <a:cs typeface="+mn-lt"/>
              </a:rPr>
              <a:t>Ten Years of Supporting Families: Supporting Families </a:t>
            </a:r>
            <a:r>
              <a:rPr lang="en-US" sz="1400" b="1" err="1">
                <a:solidFill>
                  <a:srgbClr val="1F1F1F"/>
                </a:solidFill>
                <a:ea typeface="+mn-lt"/>
                <a:cs typeface="+mn-lt"/>
              </a:rPr>
              <a:t>programme</a:t>
            </a:r>
            <a:r>
              <a:rPr lang="en-US" sz="1400" b="1">
                <a:solidFill>
                  <a:srgbClr val="1F1F1F"/>
                </a:solidFill>
                <a:ea typeface="+mn-lt"/>
                <a:cs typeface="+mn-lt"/>
              </a:rPr>
              <a:t> Annual Report 2022-23.</a:t>
            </a:r>
            <a:r>
              <a:rPr lang="en-US" sz="1400">
                <a:solidFill>
                  <a:srgbClr val="1F1F1F"/>
                </a:solidFill>
                <a:ea typeface="+mn-lt"/>
                <a:cs typeface="+mn-lt"/>
              </a:rPr>
              <a:t> (DfE, 2023). </a:t>
            </a:r>
            <a:r>
              <a:rPr lang="en-US" sz="1400">
                <a:ea typeface="+mn-lt"/>
                <a:cs typeface="+mn-lt"/>
                <a:hlinkClick r:id="rId4"/>
              </a:rPr>
              <a:t>https://www.gov.uk/government/publications/ten-years-of-supporting-families-supporting-families-programme-annual-report-2022-23</a:t>
            </a:r>
            <a:endParaRPr lang="en-US" sz="1400">
              <a:ea typeface="+mn-lt"/>
              <a:cs typeface="+mn-lt"/>
            </a:endParaRPr>
          </a:p>
          <a:p>
            <a:pPr>
              <a:lnSpc>
                <a:spcPct val="100000"/>
              </a:lnSpc>
              <a:buAutoNum type="arabicPeriod"/>
            </a:pPr>
            <a:r>
              <a:rPr lang="en-US" sz="1400" b="1">
                <a:solidFill>
                  <a:srgbClr val="1F1F1F"/>
                </a:solidFill>
                <a:ea typeface="+mn-lt"/>
                <a:cs typeface="+mn-lt"/>
              </a:rPr>
              <a:t>Early Help System Guide.</a:t>
            </a:r>
            <a:r>
              <a:rPr lang="en-US" sz="1400">
                <a:solidFill>
                  <a:srgbClr val="1F1F1F"/>
                </a:solidFill>
                <a:ea typeface="+mn-lt"/>
                <a:cs typeface="+mn-lt"/>
              </a:rPr>
              <a:t> (DfE, 2023). </a:t>
            </a:r>
            <a:r>
              <a:rPr lang="en-US" sz="1400">
                <a:solidFill>
                  <a:srgbClr val="E7E6E6"/>
                </a:solidFill>
                <a:ea typeface="+mn-lt"/>
                <a:cs typeface="+mn-lt"/>
                <a:hlinkClick r:id="rId5"/>
              </a:rPr>
              <a:t>https://www.gov.uk/government/publications/supporting-families-early-help-system-guide</a:t>
            </a:r>
            <a:endParaRPr lang="en-US" sz="900">
              <a:ea typeface="Calibri" panose="020F0502020204030204"/>
              <a:cs typeface="Calibri" panose="020F0502020204030204"/>
            </a:endParaRPr>
          </a:p>
          <a:p>
            <a:pPr>
              <a:lnSpc>
                <a:spcPct val="100000"/>
              </a:lnSpc>
              <a:buAutoNum type="arabicPeriod"/>
            </a:pPr>
            <a:r>
              <a:rPr lang="en-US" sz="1400" b="1">
                <a:solidFill>
                  <a:srgbClr val="1F1F1F"/>
                </a:solidFill>
                <a:ea typeface="+mn-lt"/>
                <a:cs typeface="+mn-lt"/>
              </a:rPr>
              <a:t>What is early help? Concepts, policy directions and multi-agency perspectives.</a:t>
            </a:r>
            <a:r>
              <a:rPr lang="en-US" sz="1400">
                <a:solidFill>
                  <a:srgbClr val="1F1F1F"/>
                </a:solidFill>
                <a:ea typeface="+mn-lt"/>
                <a:cs typeface="+mn-lt"/>
              </a:rPr>
              <a:t> (Ofsted, 2022). </a:t>
            </a:r>
            <a:r>
              <a:rPr lang="en-US" sz="1400">
                <a:ea typeface="+mn-lt"/>
                <a:cs typeface="+mn-lt"/>
                <a:hlinkClick r:id="rId6"/>
              </a:rPr>
              <a:t>https://socialcareinspection.blog.gov.uk/2022/02/10/reflecting-on-early-help/</a:t>
            </a:r>
            <a:endParaRPr lang="en-US" sz="1400">
              <a:ea typeface="+mn-lt"/>
              <a:cs typeface="+mn-lt"/>
            </a:endParaRPr>
          </a:p>
          <a:p>
            <a:pPr>
              <a:lnSpc>
                <a:spcPct val="100000"/>
              </a:lnSpc>
              <a:buAutoNum type="arabicPeriod"/>
            </a:pPr>
            <a:r>
              <a:rPr lang="en-US" sz="1400" b="1">
                <a:solidFill>
                  <a:srgbClr val="1F1F1F"/>
                </a:solidFill>
                <a:ea typeface="+mn-lt"/>
                <a:cs typeface="+mn-lt"/>
              </a:rPr>
              <a:t>The Independent Review of Children's Social Care: Final report.</a:t>
            </a:r>
            <a:r>
              <a:rPr lang="en-US" sz="1400">
                <a:solidFill>
                  <a:srgbClr val="1F1F1F"/>
                </a:solidFill>
                <a:ea typeface="+mn-lt"/>
                <a:cs typeface="+mn-lt"/>
              </a:rPr>
              <a:t> Independent Review of Children's Social Care (2022). </a:t>
            </a:r>
            <a:r>
              <a:rPr lang="en-US" sz="1400">
                <a:solidFill>
                  <a:srgbClr val="1F1F1F"/>
                </a:solidFill>
                <a:ea typeface="+mn-lt"/>
                <a:cs typeface="+mn-lt"/>
                <a:hlinkClick r:id="rId7"/>
              </a:rPr>
              <a:t>Independent review of children's social care - final report (publishing.service.gov.uk)</a:t>
            </a:r>
            <a:endParaRPr lang="en-US" sz="1400">
              <a:ea typeface="+mn-lt"/>
              <a:cs typeface="+mn-lt"/>
            </a:endParaRPr>
          </a:p>
          <a:p>
            <a:pPr>
              <a:lnSpc>
                <a:spcPct val="100000"/>
              </a:lnSpc>
              <a:buAutoNum type="arabicPeriod"/>
            </a:pPr>
            <a:r>
              <a:rPr lang="en-US" sz="1400" b="1">
                <a:solidFill>
                  <a:srgbClr val="1F1F1F"/>
                </a:solidFill>
                <a:ea typeface="+mn-lt"/>
                <a:cs typeface="+mn-lt"/>
              </a:rPr>
              <a:t>The State of Early Help in England 2022.</a:t>
            </a:r>
            <a:r>
              <a:rPr lang="en-US" sz="1400">
                <a:solidFill>
                  <a:srgbClr val="1F1F1F"/>
                </a:solidFill>
                <a:ea typeface="+mn-lt"/>
                <a:cs typeface="+mn-lt"/>
              </a:rPr>
              <a:t> The Early Intervention Foundation (EIF) (2022). </a:t>
            </a:r>
            <a:r>
              <a:rPr lang="en-US" sz="1400">
                <a:ea typeface="+mn-lt"/>
                <a:cs typeface="+mn-lt"/>
                <a:hlinkClick r:id="rId8"/>
              </a:rPr>
              <a:t>https://www.eif.org.uk/</a:t>
            </a:r>
            <a:endParaRPr lang="en-US" sz="1400">
              <a:ea typeface="+mn-lt"/>
              <a:cs typeface="+mn-lt"/>
            </a:endParaRPr>
          </a:p>
          <a:p>
            <a:pPr>
              <a:lnSpc>
                <a:spcPct val="100000"/>
              </a:lnSpc>
              <a:buFontTx/>
              <a:buAutoNum type="arabicPeriod"/>
            </a:pPr>
            <a:r>
              <a:rPr lang="en-US" sz="1400" b="1">
                <a:solidFill>
                  <a:srgbClr val="1F1F1F"/>
                </a:solidFill>
                <a:ea typeface="+mn-lt"/>
                <a:cs typeface="+mn-lt"/>
              </a:rPr>
              <a:t>Early help central to plans for 'radical reform' of children's social care in England.</a:t>
            </a:r>
            <a:r>
              <a:rPr lang="en-US" sz="1400">
                <a:solidFill>
                  <a:srgbClr val="1F1F1F"/>
                </a:solidFill>
                <a:ea typeface="+mn-lt"/>
                <a:cs typeface="+mn-lt"/>
              </a:rPr>
              <a:t> CYP Now (2021). </a:t>
            </a:r>
            <a:r>
              <a:rPr lang="en-US" sz="1400">
                <a:ea typeface="+mn-lt"/>
                <a:cs typeface="+mn-lt"/>
                <a:hlinkClick r:id="rId9"/>
              </a:rPr>
              <a:t>https://earlyhelpconference.com/earlyhelp2023/en/page/home</a:t>
            </a:r>
            <a:endParaRPr lang="en-US" sz="1400">
              <a:ea typeface="+mn-lt"/>
              <a:cs typeface="+mn-lt"/>
            </a:endParaRPr>
          </a:p>
          <a:p>
            <a:pPr>
              <a:lnSpc>
                <a:spcPct val="100000"/>
              </a:lnSpc>
              <a:buFontTx/>
              <a:buAutoNum type="arabicPeriod"/>
            </a:pPr>
            <a:r>
              <a:rPr lang="en-GB" sz="1400" b="1">
                <a:solidFill>
                  <a:srgbClr val="1F1F1F"/>
                </a:solidFill>
                <a:ea typeface="+mn-lt"/>
                <a:cs typeface="+mn-lt"/>
              </a:rPr>
              <a:t>Working Together to Improve School Attendance Guidance 2024. </a:t>
            </a:r>
            <a:r>
              <a:rPr lang="en-GB" sz="1400">
                <a:solidFill>
                  <a:srgbClr val="1F1F1F"/>
                </a:solidFill>
                <a:ea typeface="+mn-lt"/>
                <a:cs typeface="+mn-lt"/>
              </a:rPr>
              <a:t>(DfE,2024) </a:t>
            </a:r>
            <a:r>
              <a:rPr lang="en-GB" sz="1400" b="1">
                <a:solidFill>
                  <a:srgbClr val="1F1F1F"/>
                </a:solidFill>
                <a:ea typeface="+mn-lt"/>
                <a:cs typeface="+mn-lt"/>
              </a:rPr>
              <a:t> </a:t>
            </a:r>
            <a:r>
              <a:rPr lang="en-GB" sz="1400">
                <a:solidFill>
                  <a:schemeClr val="accent1"/>
                </a:solidFill>
                <a:ea typeface="+mn-lt"/>
                <a:cs typeface="+mn-lt"/>
                <a:hlinkClick r:id="rId10">
                  <a:extLst>
                    <a:ext uri="{A12FA001-AC4F-418D-AE19-62706E023703}">
                      <ahyp:hlinkClr xmlns:ahyp="http://schemas.microsoft.com/office/drawing/2018/hyperlinkcolor" val="tx"/>
                    </a:ext>
                  </a:extLst>
                </a:hlinkClick>
              </a:rPr>
              <a:t>Working together to improve school attendance (applies from 19 August 2024) (publishing.service.gov.uk</a:t>
            </a:r>
            <a:r>
              <a:rPr lang="en-GB" sz="1200">
                <a:solidFill>
                  <a:schemeClr val="accent1"/>
                </a:solidFill>
                <a:ea typeface="+mn-lt"/>
                <a:cs typeface="+mn-lt"/>
                <a:hlinkClick r:id="rId10">
                  <a:extLst>
                    <a:ext uri="{A12FA001-AC4F-418D-AE19-62706E023703}">
                      <ahyp:hlinkClr xmlns:ahyp="http://schemas.microsoft.com/office/drawing/2018/hyperlinkcolor" val="tx"/>
                    </a:ext>
                  </a:extLst>
                </a:hlinkClick>
              </a:rPr>
              <a:t>)</a:t>
            </a:r>
            <a:endParaRPr lang="en-US" sz="1200">
              <a:solidFill>
                <a:schemeClr val="accent1"/>
              </a:solidFill>
              <a:ea typeface="+mn-lt"/>
              <a:cs typeface="+mn-lt"/>
            </a:endParaRPr>
          </a:p>
          <a:p>
            <a:pPr>
              <a:lnSpc>
                <a:spcPct val="150000"/>
              </a:lnSpc>
              <a:buAutoNum type="arabicPeriod"/>
            </a:pPr>
            <a:endParaRPr lang="en-US" sz="1200">
              <a:ea typeface="+mn-lt"/>
              <a:cs typeface="+mn-lt"/>
            </a:endParaRPr>
          </a:p>
          <a:p>
            <a:pPr>
              <a:lnSpc>
                <a:spcPct val="150000"/>
              </a:lnSpc>
              <a:buAutoNum type="arabicPeriod"/>
            </a:pPr>
            <a:endParaRPr lang="en-US" sz="1200">
              <a:ea typeface="Calibri" panose="020F0502020204030204"/>
              <a:cs typeface="Calibri"/>
            </a:endParaRPr>
          </a:p>
          <a:p>
            <a:endParaRPr lang="en-US" sz="1600">
              <a:cs typeface="Calibri"/>
            </a:endParaRPr>
          </a:p>
          <a:p>
            <a:endParaRPr lang="en-US" sz="1600">
              <a:cs typeface="Calibri"/>
            </a:endParaRPr>
          </a:p>
          <a:p>
            <a:endParaRPr lang="en-US" sz="1600">
              <a:ea typeface="Calibri" panose="020F0502020204030204"/>
              <a:cs typeface="Calibri"/>
            </a:endParaRPr>
          </a:p>
          <a:p>
            <a:endParaRPr lang="en-US" sz="1600">
              <a:ea typeface="Calibri" panose="020F0502020204030204"/>
              <a:cs typeface="Calibri"/>
            </a:endParaRPr>
          </a:p>
        </p:txBody>
      </p:sp>
    </p:spTree>
    <p:extLst>
      <p:ext uri="{BB962C8B-B14F-4D97-AF65-F5344CB8AC3E}">
        <p14:creationId xmlns:p14="http://schemas.microsoft.com/office/powerpoint/2010/main" val="95105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92" y="333722"/>
            <a:ext cx="9150104" cy="1325563"/>
          </a:xfrm>
        </p:spPr>
        <p:txBody>
          <a:bodyPr anchor="t">
            <a:normAutofit/>
          </a:bodyPr>
          <a:lstStyle/>
          <a:p>
            <a:r>
              <a:rPr lang="en-GB" sz="3200" b="1" dirty="0">
                <a:solidFill>
                  <a:schemeClr val="accent1">
                    <a:lumMod val="50000"/>
                  </a:schemeClr>
                </a:solidFill>
                <a:effectLst/>
                <a:latin typeface="Aptos" panose="020B0004020202020204" pitchFamily="34" charset="0"/>
                <a:ea typeface="Calibri" panose="020F0502020204030204" pitchFamily="34" charset="0"/>
                <a:cs typeface="Times New Roman" panose="02020603050405020304" pitchFamily="18" charset="0"/>
              </a:rPr>
              <a:t>What do we mean by Early </a:t>
            </a:r>
            <a:r>
              <a:rPr lang="en-GB" sz="3200" b="1" dirty="0">
                <a:solidFill>
                  <a:schemeClr val="accent1">
                    <a:lumMod val="50000"/>
                  </a:schemeClr>
                </a:solidFill>
                <a:latin typeface="Aptos" panose="020B0004020202020204" pitchFamily="34" charset="0"/>
                <a:ea typeface="Calibri" panose="020F0502020204030204" pitchFamily="34" charset="0"/>
                <a:cs typeface="Times New Roman" panose="02020603050405020304" pitchFamily="18" charset="0"/>
              </a:rPr>
              <a:t>H</a:t>
            </a:r>
            <a:r>
              <a:rPr lang="en-GB" sz="3200" b="1" dirty="0">
                <a:solidFill>
                  <a:schemeClr val="accent1">
                    <a:lumMod val="50000"/>
                  </a:schemeClr>
                </a:solidFill>
                <a:effectLst/>
                <a:latin typeface="Aptos" panose="020B0004020202020204" pitchFamily="34" charset="0"/>
                <a:ea typeface="Calibri" panose="020F0502020204030204" pitchFamily="34" charset="0"/>
                <a:cs typeface="Times New Roman" panose="02020603050405020304" pitchFamily="18" charset="0"/>
              </a:rPr>
              <a:t>elp and Prevention?</a:t>
            </a:r>
            <a:r>
              <a:rPr lang="en-US" sz="3200" dirty="0">
                <a:solidFill>
                  <a:schemeClr val="accent1">
                    <a:lumMod val="50000"/>
                  </a:schemeClr>
                </a:solidFill>
                <a:latin typeface="Aptos" panose="020B0004020202020204" pitchFamily="34" charset="0"/>
              </a:rPr>
              <a:t> </a:t>
            </a:r>
          </a:p>
        </p:txBody>
      </p:sp>
      <p:graphicFrame>
        <p:nvGraphicFramePr>
          <p:cNvPr id="3" name="Content Placeholder 7">
            <a:extLst>
              <a:ext uri="{FF2B5EF4-FFF2-40B4-BE49-F238E27FC236}">
                <a16:creationId xmlns:a16="http://schemas.microsoft.com/office/drawing/2014/main" id="{65DDB495-985B-518B-97D5-9E0A5539F189}"/>
              </a:ext>
            </a:extLst>
          </p:cNvPr>
          <p:cNvGraphicFramePr>
            <a:graphicFrameLocks/>
          </p:cNvGraphicFramePr>
          <p:nvPr>
            <p:extLst>
              <p:ext uri="{D42A27DB-BD31-4B8C-83A1-F6EECF244321}">
                <p14:modId xmlns:p14="http://schemas.microsoft.com/office/powerpoint/2010/main" val="1286338091"/>
              </p:ext>
            </p:extLst>
          </p:nvPr>
        </p:nvGraphicFramePr>
        <p:xfrm>
          <a:off x="139148" y="417444"/>
          <a:ext cx="4939748" cy="6410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5841E74-36FF-4FE6-DA4E-B0690D540E12}"/>
              </a:ext>
            </a:extLst>
          </p:cNvPr>
          <p:cNvSpPr txBox="1"/>
          <p:nvPr/>
        </p:nvSpPr>
        <p:spPr>
          <a:xfrm>
            <a:off x="877574" y="5009922"/>
            <a:ext cx="1251173" cy="316897"/>
          </a:xfrm>
          <a:prstGeom prst="rect">
            <a:avLst/>
          </a:prstGeom>
          <a:noFill/>
        </p:spPr>
        <p:txBody>
          <a:bodyPr wrap="square" lIns="0" tIns="0" rIns="0" bIns="0" rtlCol="0" anchor="t">
            <a:noAutofit/>
          </a:bodyPr>
          <a:lstStyle/>
          <a:p>
            <a:pPr>
              <a:lnSpc>
                <a:spcPts val="1905"/>
              </a:lnSpc>
            </a:pPr>
            <a:r>
              <a:rPr lang="en-GB" sz="1200" i="1" dirty="0">
                <a:ea typeface="InterFace" charset="0"/>
                <a:cs typeface="InterFace" charset="0"/>
              </a:rPr>
              <a:t>Type of  prevention activity </a:t>
            </a:r>
          </a:p>
        </p:txBody>
      </p:sp>
      <p:sp>
        <p:nvSpPr>
          <p:cNvPr id="9" name="TextBox 8">
            <a:extLst>
              <a:ext uri="{FF2B5EF4-FFF2-40B4-BE49-F238E27FC236}">
                <a16:creationId xmlns:a16="http://schemas.microsoft.com/office/drawing/2014/main" id="{53E7DADE-99F0-D03A-6607-363464F8F153}"/>
              </a:ext>
            </a:extLst>
          </p:cNvPr>
          <p:cNvSpPr txBox="1"/>
          <p:nvPr/>
        </p:nvSpPr>
        <p:spPr>
          <a:xfrm>
            <a:off x="5625761" y="1659285"/>
            <a:ext cx="6155804" cy="3785652"/>
          </a:xfrm>
          <a:prstGeom prst="rect">
            <a:avLst/>
          </a:prstGeom>
          <a:noFill/>
        </p:spPr>
        <p:txBody>
          <a:bodyPr wrap="square">
            <a:spAutoFit/>
          </a:bodyPr>
          <a:lstStyle/>
          <a:p>
            <a:pPr algn="ctr"/>
            <a:r>
              <a:rPr lang="en-GB" sz="2400" i="1" kern="1200" dirty="0">
                <a:effectLst/>
                <a:latin typeface="+mn-lt"/>
                <a:ea typeface="+mn-ea"/>
                <a:cs typeface="+mn-cs"/>
              </a:rPr>
              <a:t>The identification of risk factors and the </a:t>
            </a:r>
            <a:r>
              <a:rPr lang="en-GB" sz="2400" b="1" i="1" kern="1200" dirty="0">
                <a:effectLst/>
                <a:latin typeface="+mn-lt"/>
                <a:ea typeface="+mn-ea"/>
                <a:cs typeface="+mn-cs"/>
              </a:rPr>
              <a:t>provision of support</a:t>
            </a:r>
            <a:r>
              <a:rPr lang="en-GB" sz="2400" i="1" kern="1200" dirty="0">
                <a:effectLst/>
                <a:latin typeface="+mn-lt"/>
                <a:ea typeface="+mn-ea"/>
                <a:cs typeface="+mn-cs"/>
              </a:rPr>
              <a:t> at the </a:t>
            </a:r>
            <a:r>
              <a:rPr lang="en-GB" sz="2400" b="1" i="1" kern="1200" dirty="0">
                <a:effectLst/>
                <a:latin typeface="+mn-lt"/>
                <a:ea typeface="+mn-ea"/>
                <a:cs typeface="+mn-cs"/>
              </a:rPr>
              <a:t>earliest stages</a:t>
            </a:r>
            <a:r>
              <a:rPr lang="en-GB" sz="2400" i="1" kern="1200" dirty="0">
                <a:effectLst/>
                <a:latin typeface="+mn-lt"/>
                <a:ea typeface="+mn-ea"/>
                <a:cs typeface="+mn-cs"/>
              </a:rPr>
              <a:t>, with the aim of </a:t>
            </a:r>
            <a:r>
              <a:rPr lang="en-GB" sz="2400" b="1" i="1" kern="1200" dirty="0">
                <a:effectLst/>
                <a:latin typeface="+mn-lt"/>
                <a:ea typeface="+mn-ea"/>
                <a:cs typeface="+mn-cs"/>
              </a:rPr>
              <a:t>preventing problems</a:t>
            </a:r>
            <a:r>
              <a:rPr lang="en-GB" sz="2400" i="1" kern="1200" dirty="0">
                <a:effectLst/>
                <a:latin typeface="+mn-lt"/>
                <a:ea typeface="+mn-ea"/>
                <a:cs typeface="+mn-cs"/>
              </a:rPr>
              <a:t> occurring or escalating and </a:t>
            </a:r>
            <a:r>
              <a:rPr lang="en-GB" sz="2400" b="1" i="1" kern="1200" dirty="0">
                <a:effectLst/>
                <a:latin typeface="+mn-lt"/>
                <a:ea typeface="+mn-ea"/>
                <a:cs typeface="+mn-cs"/>
              </a:rPr>
              <a:t>breaking the cycle</a:t>
            </a:r>
            <a:r>
              <a:rPr lang="en-GB" sz="2400" i="1" kern="1200" dirty="0">
                <a:effectLst/>
                <a:latin typeface="+mn-lt"/>
                <a:ea typeface="+mn-ea"/>
                <a:cs typeface="+mn-cs"/>
              </a:rPr>
              <a:t> of targeted and acute intervention. </a:t>
            </a:r>
          </a:p>
          <a:p>
            <a:pPr algn="ctr"/>
            <a:endParaRPr lang="en-GB" sz="2400" i="1" dirty="0"/>
          </a:p>
          <a:p>
            <a:pPr algn="ctr"/>
            <a:r>
              <a:rPr lang="en-GB" sz="2400" i="1" dirty="0">
                <a:latin typeface="+mn-lt"/>
                <a:cs typeface="Calibri"/>
              </a:rPr>
              <a:t>Key to this is</a:t>
            </a:r>
            <a:r>
              <a:rPr lang="en-GB" sz="2400" b="1" i="1" dirty="0">
                <a:latin typeface="+mn-lt"/>
                <a:cs typeface="Calibri"/>
              </a:rPr>
              <a:t> empowering children, young people and families</a:t>
            </a:r>
            <a:r>
              <a:rPr lang="en-GB" sz="2400" i="1" dirty="0">
                <a:latin typeface="+mn-lt"/>
                <a:cs typeface="Calibri"/>
              </a:rPr>
              <a:t> with the tools and resources they need to achieve sustained positive outcomes. </a:t>
            </a:r>
          </a:p>
        </p:txBody>
      </p:sp>
    </p:spTree>
    <p:extLst>
      <p:ext uri="{BB962C8B-B14F-4D97-AF65-F5344CB8AC3E}">
        <p14:creationId xmlns:p14="http://schemas.microsoft.com/office/powerpoint/2010/main" val="200871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BCDD-480B-EF51-DA06-C449F210D688}"/>
              </a:ext>
            </a:extLst>
          </p:cNvPr>
          <p:cNvSpPr>
            <a:spLocks noGrp="1"/>
          </p:cNvSpPr>
          <p:nvPr>
            <p:ph type="title"/>
          </p:nvPr>
        </p:nvSpPr>
        <p:spPr>
          <a:xfrm>
            <a:off x="255535" y="729404"/>
            <a:ext cx="5305652" cy="1215197"/>
          </a:xfrm>
        </p:spPr>
        <p:txBody>
          <a:bodyPr>
            <a:normAutofit/>
          </a:bodyPr>
          <a:lstStyle/>
          <a:p>
            <a:r>
              <a:rPr lang="en-GB" sz="3600" b="1">
                <a:ea typeface="+mn-ea"/>
                <a:cs typeface="+mn-cs"/>
              </a:rPr>
              <a:t>Our missions 2024-25</a:t>
            </a:r>
          </a:p>
        </p:txBody>
      </p:sp>
      <p:graphicFrame>
        <p:nvGraphicFramePr>
          <p:cNvPr id="20" name="Table 19">
            <a:extLst>
              <a:ext uri="{FF2B5EF4-FFF2-40B4-BE49-F238E27FC236}">
                <a16:creationId xmlns:a16="http://schemas.microsoft.com/office/drawing/2014/main" id="{ABA03842-0CC6-3FF5-DCC5-747BE8016D18}"/>
              </a:ext>
            </a:extLst>
          </p:cNvPr>
          <p:cNvGraphicFramePr>
            <a:graphicFrameLocks noGrp="1"/>
          </p:cNvGraphicFramePr>
          <p:nvPr/>
        </p:nvGraphicFramePr>
        <p:xfrm>
          <a:off x="474562" y="2316512"/>
          <a:ext cx="2754619" cy="3535680"/>
        </p:xfrm>
        <a:graphic>
          <a:graphicData uri="http://schemas.openxmlformats.org/drawingml/2006/table">
            <a:tbl>
              <a:tblPr>
                <a:tableStyleId>{5C22544A-7EE6-4342-B048-85BDC9FD1C3A}</a:tableStyleId>
              </a:tblPr>
              <a:tblGrid>
                <a:gridCol w="2754619">
                  <a:extLst>
                    <a:ext uri="{9D8B030D-6E8A-4147-A177-3AD203B41FA5}">
                      <a16:colId xmlns:a16="http://schemas.microsoft.com/office/drawing/2014/main" val="20000"/>
                    </a:ext>
                  </a:extLst>
                </a:gridCol>
              </a:tblGrid>
              <a:tr h="1458726">
                <a:tc>
                  <a:txBody>
                    <a:bodyPr/>
                    <a:lstStyle/>
                    <a:p>
                      <a:pPr marL="0" algn="l" defTabSz="914400" rtl="0" eaLnBrk="1" latinLnBrk="0" hangingPunct="1"/>
                      <a:r>
                        <a:rPr lang="en-US" sz="2000" i="1" kern="100" spc="-50" baseline="0">
                          <a:solidFill>
                            <a:srgbClr val="0070C0"/>
                          </a:solidFill>
                          <a:latin typeface="Corbel" panose="020B0503020204020204" pitchFamily="34" charset="0"/>
                          <a:ea typeface="+mn-ea"/>
                          <a:cs typeface="+mn-cs"/>
                        </a:rPr>
                        <a:t>In developing this strategy, we have identified our immediate priorities for the next 12 to 18 months.</a:t>
                      </a:r>
                    </a:p>
                    <a:p>
                      <a:pPr marL="0" algn="l" defTabSz="914400" rtl="0" eaLnBrk="1" latinLnBrk="0" hangingPunct="1"/>
                      <a:endParaRPr lang="en-US" sz="2000" i="1" kern="100" spc="-50" baseline="0">
                        <a:solidFill>
                          <a:srgbClr val="0070C0"/>
                        </a:solidFill>
                        <a:latin typeface="Corbel" panose="020B0503020204020204" pitchFamily="34" charset="0"/>
                        <a:ea typeface="+mn-ea"/>
                        <a:cs typeface="+mn-cs"/>
                      </a:endParaRPr>
                    </a:p>
                    <a:p>
                      <a:pPr marL="0" algn="l" rtl="0" eaLnBrk="1" latinLnBrk="0" hangingPunct="1"/>
                      <a:r>
                        <a:rPr lang="en-US" sz="2000" i="1" kern="100" spc="-50" baseline="0">
                          <a:solidFill>
                            <a:srgbClr val="0070C0"/>
                          </a:solidFill>
                          <a:latin typeface="Corbel"/>
                          <a:ea typeface="+mn-ea"/>
                          <a:cs typeface="+mn-cs"/>
                        </a:rPr>
                        <a:t>In delivering our strategic priorities we will maintain a focus on the effectiveness of partnership approaches to strengthen  and address adolescent safeguarding.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7" name="Table 20">
            <a:extLst>
              <a:ext uri="{FF2B5EF4-FFF2-40B4-BE49-F238E27FC236}">
                <a16:creationId xmlns:a16="http://schemas.microsoft.com/office/drawing/2014/main" id="{6DFC5728-A736-9B0A-54AE-E9A749C7E953}"/>
              </a:ext>
            </a:extLst>
          </p:cNvPr>
          <p:cNvGraphicFramePr>
            <a:graphicFrameLocks noGrp="1"/>
          </p:cNvGraphicFramePr>
          <p:nvPr>
            <p:extLst>
              <p:ext uri="{D42A27DB-BD31-4B8C-83A1-F6EECF244321}">
                <p14:modId xmlns:p14="http://schemas.microsoft.com/office/powerpoint/2010/main" val="1309746647"/>
              </p:ext>
            </p:extLst>
          </p:nvPr>
        </p:nvGraphicFramePr>
        <p:xfrm>
          <a:off x="4019017" y="1135136"/>
          <a:ext cx="7452887" cy="5291276"/>
        </p:xfrm>
        <a:graphic>
          <a:graphicData uri="http://schemas.openxmlformats.org/drawingml/2006/table">
            <a:tbl>
              <a:tblPr firstRow="1" bandRow="1">
                <a:tableStyleId>{5940675A-B579-460E-94D1-54222C63F5DA}</a:tableStyleId>
              </a:tblPr>
              <a:tblGrid>
                <a:gridCol w="2491441">
                  <a:extLst>
                    <a:ext uri="{9D8B030D-6E8A-4147-A177-3AD203B41FA5}">
                      <a16:colId xmlns:a16="http://schemas.microsoft.com/office/drawing/2014/main" val="2180541458"/>
                    </a:ext>
                  </a:extLst>
                </a:gridCol>
                <a:gridCol w="2491441">
                  <a:extLst>
                    <a:ext uri="{9D8B030D-6E8A-4147-A177-3AD203B41FA5}">
                      <a16:colId xmlns:a16="http://schemas.microsoft.com/office/drawing/2014/main" val="783438452"/>
                    </a:ext>
                  </a:extLst>
                </a:gridCol>
                <a:gridCol w="2470005">
                  <a:extLst>
                    <a:ext uri="{9D8B030D-6E8A-4147-A177-3AD203B41FA5}">
                      <a16:colId xmlns:a16="http://schemas.microsoft.com/office/drawing/2014/main" val="3509451165"/>
                    </a:ext>
                  </a:extLst>
                </a:gridCol>
              </a:tblGrid>
              <a:tr h="1162891">
                <a:tc>
                  <a:txBody>
                    <a:bodyPr/>
                    <a:lstStyle/>
                    <a:p>
                      <a:endParaRPr lang="en-GB" sz="1800"/>
                    </a:p>
                  </a:txBody>
                  <a:tcPr>
                    <a:lnL w="12700" cmpd="sng">
                      <a:noFill/>
                    </a:lnL>
                    <a:lnR w="3175" cap="flat" cmpd="sng" algn="ctr">
                      <a:solidFill>
                        <a:schemeClr val="bg1">
                          <a:lumMod val="85000"/>
                        </a:schemeClr>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a:p>
                    <a:p>
                      <a:endParaRPr lang="en-GB" sz="1800"/>
                    </a:p>
                    <a:p>
                      <a:endParaRPr lang="en-GB" sz="1800"/>
                    </a:p>
                  </a:txBody>
                  <a:tcP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a:p>
                  </a:txBody>
                  <a:tcP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595088"/>
                  </a:ext>
                </a:extLst>
              </a:tr>
              <a:tr h="4128385">
                <a:tc>
                  <a:txBody>
                    <a:bodyPr/>
                    <a:lstStyle/>
                    <a:p>
                      <a:pPr marL="0" marR="0" lvl="0" indent="0" algn="ctr">
                        <a:lnSpc>
                          <a:spcPct val="100000"/>
                        </a:lnSpc>
                        <a:spcBef>
                          <a:spcPts val="0"/>
                        </a:spcBef>
                        <a:spcAft>
                          <a:spcPts val="0"/>
                        </a:spcAft>
                        <a:buNone/>
                      </a:pPr>
                      <a:r>
                        <a:rPr lang="en-GB" sz="1800" b="1" i="0" u="none" strike="noStrike" kern="1200" baseline="0" noProof="0">
                          <a:solidFill>
                            <a:srgbClr val="2E75B6"/>
                          </a:solidFill>
                          <a:latin typeface="Calibri Light"/>
                        </a:rPr>
                        <a:t>Building relationships </a:t>
                      </a:r>
                      <a:endParaRPr lang="en-GB" sz="1800" b="1" kern="1200">
                        <a:solidFill>
                          <a:schemeClr val="accent5">
                            <a:lumMod val="75000"/>
                          </a:schemeClr>
                        </a:solidFill>
                        <a:latin typeface="Calibri Light" panose="020F0302020204030204" pitchFamily="34" charset="0"/>
                        <a:ea typeface="+mn-ea"/>
                        <a:cs typeface="Times New Roman" panose="02020603050405020304" pitchFamily="18" charset="0"/>
                      </a:endParaRPr>
                    </a:p>
                    <a:p>
                      <a:pPr marL="0" marR="0" lvl="0" indent="0" algn="ctr">
                        <a:lnSpc>
                          <a:spcPct val="100000"/>
                        </a:lnSpc>
                        <a:spcBef>
                          <a:spcPts val="0"/>
                        </a:spcBef>
                        <a:spcAft>
                          <a:spcPts val="0"/>
                        </a:spcAft>
                        <a:buNone/>
                      </a:pPr>
                      <a:r>
                        <a:rPr lang="en-GB" sz="1800" b="1" i="0" u="none" strike="noStrike" kern="1200" baseline="0" noProof="0">
                          <a:solidFill>
                            <a:srgbClr val="2E75B6"/>
                          </a:solidFill>
                          <a:latin typeface="Calibri Light"/>
                        </a:rPr>
                        <a:t>across the early help and prevention system that works for all children</a:t>
                      </a:r>
                      <a:endParaRPr lang="en-GB" sz="1800" b="1" kern="1200">
                        <a:solidFill>
                          <a:schemeClr val="accent5">
                            <a:lumMod val="75000"/>
                          </a:schemeClr>
                        </a:solidFill>
                        <a:latin typeface="Calibri Light"/>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accent5">
                            <a:lumMod val="75000"/>
                          </a:schemeClr>
                        </a:solidFill>
                        <a:latin typeface="Calibri Light" panose="020F0302020204030204" pitchFamily="34" charset="0"/>
                        <a:ea typeface="+mn-ea"/>
                        <a:cs typeface="Times New Roman" panose="02020603050405020304" pitchFamily="18" charset="0"/>
                      </a:endParaRPr>
                    </a:p>
                    <a:p>
                      <a:pPr algn="ctr"/>
                      <a:r>
                        <a:rPr lang="en-GB" sz="1800" b="0" i="0" kern="1200">
                          <a:solidFill>
                            <a:schemeClr val="tx1">
                              <a:lumMod val="85000"/>
                              <a:lumOff val="15000"/>
                            </a:schemeClr>
                          </a:solidFill>
                          <a:effectLst/>
                          <a:latin typeface="Calibri"/>
                          <a:ea typeface="+mn-ea"/>
                          <a:cs typeface="+mn-cs"/>
                        </a:rPr>
                        <a:t>Working with our partners to understand our early help and current system and move towards and  integrated prevention system in Greenwich</a:t>
                      </a:r>
                    </a:p>
                    <a:p>
                      <a:endParaRPr lang="en-GB" sz="1800"/>
                    </a:p>
                  </a:txBody>
                  <a:tcPr>
                    <a:lnL w="12700" cmpd="sng">
                      <a:noFill/>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a:lnSpc>
                          <a:spcPct val="100000"/>
                        </a:lnSpc>
                        <a:spcBef>
                          <a:spcPts val="0"/>
                        </a:spcBef>
                        <a:spcAft>
                          <a:spcPts val="0"/>
                        </a:spcAft>
                        <a:buNone/>
                      </a:pPr>
                      <a:r>
                        <a:rPr lang="en-GB" sz="1800" b="1" kern="1200" noProof="0" dirty="0">
                          <a:solidFill>
                            <a:schemeClr val="bg2">
                              <a:lumMod val="90000"/>
                            </a:schemeClr>
                          </a:solidFill>
                          <a:latin typeface="Calibri Light"/>
                          <a:ea typeface="+mn-ea"/>
                          <a:cs typeface="Times New Roman"/>
                        </a:rPr>
                        <a:t>Effectiveness and impact of our early help </a:t>
                      </a:r>
                    </a:p>
                    <a:p>
                      <a:pPr marL="0" marR="0" lvl="0" indent="0" algn="ctr">
                        <a:lnSpc>
                          <a:spcPct val="100000"/>
                        </a:lnSpc>
                        <a:spcBef>
                          <a:spcPts val="0"/>
                        </a:spcBef>
                        <a:spcAft>
                          <a:spcPts val="0"/>
                        </a:spcAft>
                        <a:buNone/>
                      </a:pPr>
                      <a:r>
                        <a:rPr lang="en-GB" sz="1800" b="1" kern="1200" noProof="0" dirty="0">
                          <a:solidFill>
                            <a:schemeClr val="bg2">
                              <a:lumMod val="90000"/>
                            </a:schemeClr>
                          </a:solidFill>
                          <a:latin typeface="Calibri Light"/>
                          <a:ea typeface="+mn-ea"/>
                          <a:cs typeface="Times New Roman"/>
                        </a:rPr>
                        <a:t>and prevention services</a:t>
                      </a:r>
                      <a:endParaRPr lang="en-GB" sz="1800" b="1" kern="1200" dirty="0">
                        <a:solidFill>
                          <a:schemeClr val="bg2">
                            <a:lumMod val="90000"/>
                          </a:schemeClr>
                        </a:solidFill>
                        <a:latin typeface="Calibri Light"/>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chemeClr val="bg2">
                            <a:lumMod val="9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chemeClr val="bg2">
                            <a:lumMod val="9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solidFill>
                            <a:schemeClr val="bg2">
                              <a:lumMod val="90000"/>
                            </a:schemeClr>
                          </a:solidFill>
                          <a:effectLst/>
                          <a:latin typeface="Calibri"/>
                        </a:rPr>
                        <a:t>Improving our understanding of the effectiveness of the response of our universal services and lived experience of children, young people and families.</a:t>
                      </a:r>
                      <a:endParaRPr lang="en-GB" sz="1800" b="1" dirty="0">
                        <a:solidFill>
                          <a:schemeClr val="bg2">
                            <a:lumMod val="90000"/>
                          </a:schemeClr>
                        </a:solidFill>
                        <a:latin typeface="Calibri"/>
                        <a:ea typeface="Calibri" panose="020F0502020204030204"/>
                        <a:cs typeface="Calibri" panose="020F0502020204030204"/>
                      </a:endParaRPr>
                    </a:p>
                    <a:p>
                      <a:pPr algn="ctr"/>
                      <a:endParaRPr lang="en-GB" sz="1800" dirty="0">
                        <a:solidFill>
                          <a:schemeClr val="tx1">
                            <a:lumMod val="85000"/>
                            <a:lumOff val="15000"/>
                          </a:schemeClr>
                        </a:solidFill>
                      </a:endParaRPr>
                    </a:p>
                  </a:txBody>
                  <a:tcP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5">
                              <a:lumMod val="75000"/>
                            </a:schemeClr>
                          </a:solidFill>
                          <a:latin typeface="Calibri Light"/>
                          <a:cs typeface="Times New Roman"/>
                        </a:rPr>
                        <a:t>Safeguarding and prevention in schools</a:t>
                      </a:r>
                    </a:p>
                    <a:p>
                      <a:pPr algn="ctr"/>
                      <a:endParaRPr lang="en-GB" sz="1800" dirty="0"/>
                    </a:p>
                    <a:p>
                      <a:pPr algn="ctr"/>
                      <a:endParaRPr lang="en-GB" sz="1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chemeClr val="tx1">
                            <a:lumMod val="85000"/>
                            <a:lumOff val="15000"/>
                          </a:schemeClr>
                        </a:solidFill>
                        <a:latin typeface="+mn-lt"/>
                        <a:ea typeface="Calibri"/>
                        <a:cs typeface="Calibri"/>
                      </a:endParaRPr>
                    </a:p>
                    <a:p>
                      <a:pPr algn="ctr"/>
                      <a:r>
                        <a:rPr lang="en-GB" sz="1800" kern="1200" dirty="0">
                          <a:solidFill>
                            <a:schemeClr val="tx1">
                              <a:lumMod val="85000"/>
                              <a:lumOff val="15000"/>
                            </a:schemeClr>
                          </a:solidFill>
                          <a:effectLst/>
                          <a:latin typeface="Calibri"/>
                          <a:ea typeface="+mn-ea"/>
                          <a:cs typeface="Calibri"/>
                        </a:rPr>
                        <a:t>Strengthening partnership approaches to better enable schools to provide timely support to children and young people at risk of poor outcomes</a:t>
                      </a:r>
                    </a:p>
                  </a:txBody>
                  <a:tcP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704406"/>
                  </a:ext>
                </a:extLst>
              </a:tr>
            </a:tbl>
          </a:graphicData>
        </a:graphic>
      </p:graphicFrame>
      <p:pic>
        <p:nvPicPr>
          <p:cNvPr id="23" name="Graphic 22" descr="Lunch Box with solid fill">
            <a:extLst>
              <a:ext uri="{FF2B5EF4-FFF2-40B4-BE49-F238E27FC236}">
                <a16:creationId xmlns:a16="http://schemas.microsoft.com/office/drawing/2014/main" id="{9E075D3A-9634-CF6D-30AB-AD773BF778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90358" y="1060807"/>
            <a:ext cx="1082085" cy="1082085"/>
          </a:xfrm>
          <a:prstGeom prst="rect">
            <a:avLst/>
          </a:prstGeom>
        </p:spPr>
      </p:pic>
      <p:pic>
        <p:nvPicPr>
          <p:cNvPr id="6" name="Graphic 5" descr="Connections with solid fill">
            <a:extLst>
              <a:ext uri="{FF2B5EF4-FFF2-40B4-BE49-F238E27FC236}">
                <a16:creationId xmlns:a16="http://schemas.microsoft.com/office/drawing/2014/main" id="{8D46EEF5-8C02-29DD-E81E-50E7B20ED5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8540" y="1060807"/>
            <a:ext cx="1087894" cy="1087894"/>
          </a:xfrm>
          <a:prstGeom prst="rect">
            <a:avLst/>
          </a:prstGeom>
        </p:spPr>
      </p:pic>
      <p:pic>
        <p:nvPicPr>
          <p:cNvPr id="3" name="Picture 2">
            <a:extLst>
              <a:ext uri="{FF2B5EF4-FFF2-40B4-BE49-F238E27FC236}">
                <a16:creationId xmlns:a16="http://schemas.microsoft.com/office/drawing/2014/main" id="{4A571392-CFCF-4C31-D6C3-A7D74D89F1C7}"/>
              </a:ext>
            </a:extLst>
          </p:cNvPr>
          <p:cNvPicPr>
            <a:picLocks noChangeAspect="1"/>
          </p:cNvPicPr>
          <p:nvPr/>
        </p:nvPicPr>
        <p:blipFill>
          <a:blip r:embed="rId6">
            <a:lum bright="70000" contrast="-70000"/>
          </a:blip>
          <a:stretch>
            <a:fillRect/>
          </a:stretch>
        </p:blipFill>
        <p:spPr>
          <a:xfrm>
            <a:off x="7279862" y="927695"/>
            <a:ext cx="1212942" cy="1215197"/>
          </a:xfrm>
          <a:prstGeom prst="rect">
            <a:avLst/>
          </a:prstGeom>
        </p:spPr>
      </p:pic>
      <p:sp>
        <p:nvSpPr>
          <p:cNvPr id="4" name="Arrow: Left-Right 3">
            <a:extLst>
              <a:ext uri="{FF2B5EF4-FFF2-40B4-BE49-F238E27FC236}">
                <a16:creationId xmlns:a16="http://schemas.microsoft.com/office/drawing/2014/main" id="{8421AFC2-A2C6-6FD1-48D4-68ACBE4DBEA5}"/>
              </a:ext>
            </a:extLst>
          </p:cNvPr>
          <p:cNvSpPr/>
          <p:nvPr/>
        </p:nvSpPr>
        <p:spPr>
          <a:xfrm>
            <a:off x="4470069" y="5965858"/>
            <a:ext cx="6832527" cy="492351"/>
          </a:xfrm>
          <a:prstGeom prst="leftRightArrow">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Adolescent Safeguarding </a:t>
            </a:r>
          </a:p>
        </p:txBody>
      </p:sp>
    </p:spTree>
    <p:extLst>
      <p:ext uri="{BB962C8B-B14F-4D97-AF65-F5344CB8AC3E}">
        <p14:creationId xmlns:p14="http://schemas.microsoft.com/office/powerpoint/2010/main" val="223608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BCDD-480B-EF51-DA06-C449F210D688}"/>
              </a:ext>
            </a:extLst>
          </p:cNvPr>
          <p:cNvSpPr>
            <a:spLocks noGrp="1"/>
          </p:cNvSpPr>
          <p:nvPr>
            <p:ph type="title"/>
          </p:nvPr>
        </p:nvSpPr>
        <p:spPr>
          <a:xfrm>
            <a:off x="498975" y="4118566"/>
            <a:ext cx="3577079" cy="1215197"/>
          </a:xfrm>
        </p:spPr>
        <p:txBody>
          <a:bodyPr>
            <a:noAutofit/>
          </a:bodyPr>
          <a:lstStyle/>
          <a:p>
            <a:pPr>
              <a:lnSpc>
                <a:spcPct val="100000"/>
              </a:lnSpc>
              <a:spcBef>
                <a:spcPts val="0"/>
              </a:spcBef>
              <a:defRPr/>
            </a:pPr>
            <a:r>
              <a:rPr lang="en-US" sz="3600" b="1" dirty="0">
                <a:latin typeface="Calibri Light"/>
                <a:ea typeface="Calibri Light"/>
                <a:cs typeface="Times New Roman"/>
              </a:rPr>
              <a:t>Strategic mission:</a:t>
            </a:r>
            <a:br>
              <a:rPr lang="en-US" sz="2800" b="1" dirty="0">
                <a:latin typeface="+mn-ea"/>
                <a:ea typeface="+mn-ea"/>
                <a:cs typeface="Times New Roman" panose="02020603050405020304" pitchFamily="18" charset="0"/>
              </a:rPr>
            </a:br>
            <a:r>
              <a:rPr lang="en-US" sz="2700" b="1" dirty="0">
                <a:solidFill>
                  <a:schemeClr val="accent5">
                    <a:lumMod val="75000"/>
                  </a:schemeClr>
                </a:solidFill>
                <a:latin typeface="Calibri Light"/>
                <a:ea typeface="Calibri Light"/>
                <a:cs typeface="Times New Roman"/>
              </a:rPr>
              <a:t>Building relationships across the early help and prevention system that works for all children.</a:t>
            </a:r>
            <a:br>
              <a:rPr lang="en-GB" sz="3200" b="1" kern="1200" dirty="0">
                <a:ea typeface="+mn-ea"/>
                <a:cs typeface="Times New Roman" panose="02020603050405020304" pitchFamily="18" charset="0"/>
              </a:rPr>
            </a:br>
            <a:r>
              <a:rPr lang="en-GB" sz="1800" b="0" i="1" kern="1200" dirty="0">
                <a:solidFill>
                  <a:schemeClr val="tx1">
                    <a:lumMod val="85000"/>
                    <a:lumOff val="15000"/>
                  </a:schemeClr>
                </a:solidFill>
                <a:effectLst/>
                <a:latin typeface="Calibri"/>
                <a:ea typeface="Calibri"/>
                <a:cs typeface="Calibri"/>
              </a:rPr>
              <a:t>Working with partners to understand our early help and current system and move towards and</a:t>
            </a:r>
            <a:r>
              <a:rPr lang="en-GB" sz="1800" i="1" dirty="0">
                <a:solidFill>
                  <a:schemeClr val="tx1">
                    <a:lumMod val="85000"/>
                    <a:lumOff val="15000"/>
                  </a:schemeClr>
                </a:solidFill>
                <a:latin typeface="Calibri"/>
                <a:ea typeface="Calibri"/>
                <a:cs typeface="Calibri"/>
              </a:rPr>
              <a:t> </a:t>
            </a:r>
            <a:r>
              <a:rPr lang="en-GB" sz="1800" b="0" i="1" kern="1200" dirty="0">
                <a:solidFill>
                  <a:schemeClr val="tx1">
                    <a:lumMod val="85000"/>
                    <a:lumOff val="15000"/>
                  </a:schemeClr>
                </a:solidFill>
                <a:effectLst/>
                <a:latin typeface="Calibri"/>
                <a:ea typeface="Calibri"/>
                <a:cs typeface="Calibri"/>
              </a:rPr>
              <a:t> integrated prevention system in Greenwich</a:t>
            </a:r>
            <a:br>
              <a:rPr lang="en-GB" sz="3200" b="0" i="0" kern="1200" dirty="0">
                <a:effectLst/>
                <a:latin typeface="Calibri" panose="020F0502020204030204" pitchFamily="34" charset="0"/>
                <a:ea typeface="+mn-ea"/>
                <a:cs typeface="+mn-cs"/>
              </a:rPr>
            </a:br>
            <a:endParaRPr lang="en-GB" sz="3200" b="1" kern="1200" dirty="0">
              <a:solidFill>
                <a:schemeClr val="accent5">
                  <a:lumMod val="75000"/>
                </a:schemeClr>
              </a:solidFill>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6" name="Graphic 5" descr="Connections with solid fill">
            <a:extLst>
              <a:ext uri="{FF2B5EF4-FFF2-40B4-BE49-F238E27FC236}">
                <a16:creationId xmlns:a16="http://schemas.microsoft.com/office/drawing/2014/main" id="{8D46EEF5-8C02-29DD-E81E-50E7B20ED5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908" y="234176"/>
            <a:ext cx="2027428" cy="2027428"/>
          </a:xfrm>
          <a:prstGeom prst="rect">
            <a:avLst/>
          </a:prstGeom>
        </p:spPr>
      </p:pic>
      <p:sp>
        <p:nvSpPr>
          <p:cNvPr id="3" name="TextBox 2">
            <a:extLst>
              <a:ext uri="{FF2B5EF4-FFF2-40B4-BE49-F238E27FC236}">
                <a16:creationId xmlns:a16="http://schemas.microsoft.com/office/drawing/2014/main" id="{F08F1EA0-8A19-2E11-2208-4A80121CC540}"/>
              </a:ext>
            </a:extLst>
          </p:cNvPr>
          <p:cNvSpPr txBox="1"/>
          <p:nvPr/>
        </p:nvSpPr>
        <p:spPr>
          <a:xfrm>
            <a:off x="5007130" y="526276"/>
            <a:ext cx="6503276" cy="6155531"/>
          </a:xfrm>
          <a:prstGeom prst="rect">
            <a:avLst/>
          </a:prstGeom>
          <a:noFill/>
        </p:spPr>
        <p:txBody>
          <a:bodyPr wrap="square" lIns="91440" tIns="45720" rIns="91440" bIns="45720" rtlCol="0" anchor="t">
            <a:spAutoFit/>
          </a:bodyPr>
          <a:lstStyle/>
          <a:p>
            <a:r>
              <a:rPr lang="en-GB" sz="3200" b="1" kern="1200">
                <a:effectLst/>
                <a:latin typeface="+mj-lt"/>
              </a:rPr>
              <a:t>Our </a:t>
            </a:r>
            <a:r>
              <a:rPr lang="en-GB" sz="3200" b="1">
                <a:latin typeface="+mj-lt"/>
              </a:rPr>
              <a:t>objectives 2024-25</a:t>
            </a:r>
            <a:endParaRPr lang="en-GB" sz="3200" b="1" kern="1200">
              <a:effectLst/>
              <a:latin typeface="+mj-lt"/>
              <a:cs typeface="Calibri Light"/>
            </a:endParaRPr>
          </a:p>
          <a:p>
            <a:pPr marL="342900" indent="-342900">
              <a:buFont typeface="+mj-lt"/>
              <a:buAutoNum type="arabicPeriod"/>
            </a:pPr>
            <a:endParaRPr lang="en-GB" sz="2000">
              <a:latin typeface="+mj-lt"/>
            </a:endParaRPr>
          </a:p>
          <a:p>
            <a:pPr marL="342900" indent="-342900">
              <a:buFont typeface="+mj-lt"/>
              <a:buAutoNum type="arabicPeriod"/>
            </a:pPr>
            <a:r>
              <a:rPr lang="en-GB">
                <a:latin typeface="+mj-lt"/>
              </a:rPr>
              <a:t>Improve strategic oversight of EH &amp; Prevention in the borough </a:t>
            </a:r>
            <a:endParaRPr lang="en-GB">
              <a:latin typeface="+mj-lt"/>
              <a:cs typeface="Calibri Light"/>
            </a:endParaRPr>
          </a:p>
          <a:p>
            <a:pPr marL="342900" indent="-342900">
              <a:buFont typeface="+mj-lt"/>
              <a:buAutoNum type="arabicPeriod"/>
            </a:pPr>
            <a:endParaRPr lang="en-GB">
              <a:latin typeface="+mj-lt"/>
              <a:ea typeface="Calibri Light" panose="020F0302020204030204"/>
              <a:cs typeface="Calibri Light" panose="020F0302020204030204"/>
            </a:endParaRPr>
          </a:p>
          <a:p>
            <a:pPr marL="342900" indent="-342900">
              <a:buFont typeface="+mj-lt"/>
              <a:buAutoNum type="arabicPeriod"/>
            </a:pPr>
            <a:r>
              <a:rPr lang="en-GB">
                <a:latin typeface="+mj-lt"/>
              </a:rPr>
              <a:t>Strengthen community engagement to understand the local picture and inform strategic planning - including a focus on adolescent safeguarding</a:t>
            </a:r>
            <a:endParaRPr lang="en-GB">
              <a:latin typeface="+mj-lt"/>
              <a:ea typeface="Calibri Light"/>
              <a:cs typeface="Calibri Light"/>
            </a:endParaRPr>
          </a:p>
          <a:p>
            <a:pPr marL="342900" indent="-342900">
              <a:buFont typeface="+mj-lt"/>
              <a:buAutoNum type="arabicPeriod"/>
            </a:pPr>
            <a:endParaRPr lang="en-GB">
              <a:latin typeface="+mj-lt"/>
            </a:endParaRPr>
          </a:p>
          <a:p>
            <a:pPr marL="342900" indent="-342900">
              <a:buFont typeface="+mj-lt"/>
              <a:buAutoNum type="arabicPeriod"/>
            </a:pPr>
            <a:r>
              <a:rPr lang="en-GB">
                <a:latin typeface="+mj-lt"/>
              </a:rPr>
              <a:t>Strengthen ‘holistic’ and place-based approaches to supporting our children, young people and families</a:t>
            </a:r>
            <a:endParaRPr lang="en-GB">
              <a:latin typeface="+mj-lt"/>
              <a:ea typeface="Calibri Light"/>
              <a:cs typeface="Calibri Light"/>
            </a:endParaRPr>
          </a:p>
          <a:p>
            <a:pPr marL="342900" indent="-342900">
              <a:buFont typeface="+mj-lt"/>
              <a:buAutoNum type="arabicPeriod"/>
            </a:pPr>
            <a:endParaRPr lang="en-GB">
              <a:latin typeface="+mj-lt"/>
            </a:endParaRPr>
          </a:p>
          <a:p>
            <a:pPr marL="342900" indent="-342900">
              <a:buFont typeface="+mj-lt"/>
              <a:buAutoNum type="arabicPeriod"/>
            </a:pPr>
            <a:r>
              <a:rPr lang="en-GB">
                <a:latin typeface="+mj-lt"/>
              </a:rPr>
              <a:t>Improve understanding of early help and prevention workforce and implement workforce development plan to assure the quality of whole family working.</a:t>
            </a:r>
            <a:endParaRPr lang="en-GB">
              <a:latin typeface="+mj-lt"/>
              <a:ea typeface="Calibri Light"/>
              <a:cs typeface="Calibri Light"/>
            </a:endParaRPr>
          </a:p>
          <a:p>
            <a:pPr marL="342900" indent="-342900">
              <a:buFont typeface="+mj-lt"/>
              <a:buAutoNum type="arabicPeriod"/>
            </a:pPr>
            <a:endParaRPr lang="en-GB">
              <a:latin typeface="+mj-lt"/>
            </a:endParaRPr>
          </a:p>
          <a:p>
            <a:pPr marL="342900" indent="-342900">
              <a:buFont typeface="+mj-lt"/>
              <a:buAutoNum type="arabicPeriod"/>
            </a:pPr>
            <a:r>
              <a:rPr lang="en-GB">
                <a:latin typeface="+mj-lt"/>
              </a:rPr>
              <a:t>Strengthen influence of family voice and experience in strategic planning </a:t>
            </a:r>
            <a:endParaRPr lang="en-GB">
              <a:latin typeface="+mj-lt"/>
              <a:ea typeface="Calibri Light"/>
              <a:cs typeface="Calibri Light"/>
            </a:endParaRPr>
          </a:p>
          <a:p>
            <a:pPr marL="342900" indent="-342900">
              <a:buFont typeface="+mj-lt"/>
              <a:buAutoNum type="arabicPeriod"/>
            </a:pPr>
            <a:endParaRPr lang="en-GB">
              <a:latin typeface="+mj-lt"/>
            </a:endParaRPr>
          </a:p>
          <a:p>
            <a:pPr marL="342900" indent="-342900">
              <a:buFont typeface="+mj-lt"/>
              <a:buAutoNum type="arabicPeriod"/>
            </a:pPr>
            <a:r>
              <a:rPr lang="en-GB">
                <a:latin typeface="+mj-lt"/>
              </a:rPr>
              <a:t>Deliver the ambitions of Family Hubs Programme</a:t>
            </a:r>
            <a:endParaRPr lang="en-GB">
              <a:latin typeface="+mj-lt"/>
              <a:ea typeface="Calibri Light"/>
              <a:cs typeface="Calibri Light"/>
            </a:endParaRPr>
          </a:p>
          <a:p>
            <a:endParaRPr lang="en-GB" sz="1800" b="1" u="none" kern="1200">
              <a:solidFill>
                <a:schemeClr val="tx1"/>
              </a:solidFill>
              <a:effectLst/>
              <a:latin typeface="+mj-lt"/>
              <a:ea typeface="+mn-ea"/>
              <a:cs typeface="+mn-cs"/>
            </a:endParaRPr>
          </a:p>
          <a:p>
            <a:endParaRPr lang="en-GB" sz="180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916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8F1EA0-8A19-2E11-2208-4A80121CC540}"/>
              </a:ext>
            </a:extLst>
          </p:cNvPr>
          <p:cNvSpPr txBox="1"/>
          <p:nvPr/>
        </p:nvSpPr>
        <p:spPr>
          <a:xfrm>
            <a:off x="4146581" y="528048"/>
            <a:ext cx="7393646" cy="5861220"/>
          </a:xfrm>
          <a:prstGeom prst="rect">
            <a:avLst/>
          </a:prstGeom>
          <a:noFill/>
        </p:spPr>
        <p:txBody>
          <a:bodyPr wrap="square" lIns="91440" tIns="45720" rIns="91440" bIns="45720" rtlCol="0" anchor="t">
            <a:spAutoFit/>
          </a:bodyPr>
          <a:lstStyle/>
          <a:p>
            <a:r>
              <a:rPr lang="en-GB" sz="3600" b="1" dirty="0">
                <a:latin typeface="+mj-lt"/>
              </a:rPr>
              <a:t>Our objective 2024-25</a:t>
            </a:r>
          </a:p>
          <a:p>
            <a:endParaRPr lang="en-GB" b="1" kern="1200">
              <a:solidFill>
                <a:schemeClr val="tx1"/>
              </a:solidFill>
              <a:effectLst/>
              <a:latin typeface="+mj-lt"/>
            </a:endParaRPr>
          </a:p>
          <a:p>
            <a:pPr marL="342900" marR="0" lvl="0" indent="-342900" fontAlgn="auto">
              <a:lnSpc>
                <a:spcPct val="150000"/>
              </a:lnSpc>
              <a:spcBef>
                <a:spcPts val="0"/>
              </a:spcBef>
              <a:spcAft>
                <a:spcPts val="800"/>
              </a:spcAft>
              <a:buClrTx/>
              <a:buSzTx/>
              <a:buFont typeface="+mj-lt"/>
              <a:buAutoNum type="arabicPeriod"/>
              <a:tabLst/>
              <a:defRPr/>
            </a:pPr>
            <a:r>
              <a:rPr lang="en-GB" dirty="0">
                <a:latin typeface="+mj-lt"/>
              </a:rPr>
              <a:t>Continue to strengthen the interface between schools and social care in supporting vulnerable children and young people – including adolescents at risk of exploitation.</a:t>
            </a:r>
            <a:endParaRPr lang="en-GB" dirty="0">
              <a:latin typeface="+mj-lt"/>
              <a:cs typeface="Calibri Light" panose="020F0302020204030204"/>
            </a:endParaRPr>
          </a:p>
          <a:p>
            <a:pPr marL="342900" marR="0" lvl="0" indent="-342900" fontAlgn="auto">
              <a:lnSpc>
                <a:spcPct val="150000"/>
              </a:lnSpc>
              <a:spcBef>
                <a:spcPts val="0"/>
              </a:spcBef>
              <a:spcAft>
                <a:spcPts val="800"/>
              </a:spcAft>
              <a:buClrTx/>
              <a:buSzTx/>
              <a:buFont typeface="+mj-lt"/>
              <a:buAutoNum type="arabicPeriod"/>
              <a:tabLst/>
              <a:defRPr/>
            </a:pPr>
            <a:r>
              <a:rPr lang="en-GB" dirty="0">
                <a:latin typeface="+mj-lt"/>
              </a:rPr>
              <a:t>Improve understanding and awareness of the impact of poor attendance and the importance of education to strengthen professional curiosity and partnership working and improve outcomes for vulnerable learners.</a:t>
            </a:r>
            <a:endParaRPr lang="en-GB" dirty="0">
              <a:latin typeface="+mj-lt"/>
              <a:cs typeface="Calibri Light" panose="020F0302020204030204"/>
            </a:endParaRPr>
          </a:p>
          <a:p>
            <a:pPr marL="342900" marR="0" lvl="0" indent="-342900" fontAlgn="auto">
              <a:lnSpc>
                <a:spcPct val="150000"/>
              </a:lnSpc>
              <a:spcBef>
                <a:spcPts val="0"/>
              </a:spcBef>
              <a:spcAft>
                <a:spcPts val="800"/>
              </a:spcAft>
              <a:buClrTx/>
              <a:buSzTx/>
              <a:buFont typeface="+mj-lt"/>
              <a:buAutoNum type="arabicPeriod"/>
              <a:tabLst/>
              <a:defRPr/>
            </a:pPr>
            <a:r>
              <a:rPr lang="en-GB" dirty="0">
                <a:latin typeface="+mj-lt"/>
              </a:rPr>
              <a:t>Strengthen partnership working (schools, social care, voluntary and community sector and health) in providing effective early intervention and prevention support.</a:t>
            </a:r>
            <a:endParaRPr lang="en-GB" dirty="0">
              <a:latin typeface="+mj-lt"/>
              <a:cs typeface="Calibri Light" panose="020F0302020204030204"/>
            </a:endParaRPr>
          </a:p>
          <a:p>
            <a:pPr marL="342900" marR="0" lvl="0" indent="-342900" fontAlgn="auto">
              <a:lnSpc>
                <a:spcPct val="150000"/>
              </a:lnSpc>
              <a:spcBef>
                <a:spcPts val="0"/>
              </a:spcBef>
              <a:spcAft>
                <a:spcPts val="800"/>
              </a:spcAft>
              <a:buClrTx/>
              <a:buSzTx/>
              <a:buFont typeface="+mj-lt"/>
              <a:buAutoNum type="arabicPeriod"/>
              <a:tabLst/>
              <a:defRPr/>
            </a:pPr>
            <a:r>
              <a:rPr lang="en-GB" dirty="0">
                <a:latin typeface="+mj-lt"/>
              </a:rPr>
              <a:t>Improved identification and support for young carers.</a:t>
            </a:r>
            <a:endParaRPr lang="en-GB" dirty="0">
              <a:latin typeface="+mj-lt"/>
              <a:cs typeface="Calibri Light" panose="020F0302020204030204"/>
            </a:endParaRPr>
          </a:p>
          <a:p>
            <a:pPr marL="342900" indent="-342900">
              <a:lnSpc>
                <a:spcPct val="150000"/>
              </a:lnSpc>
              <a:spcAft>
                <a:spcPts val="800"/>
              </a:spcAft>
              <a:buAutoNum type="arabicPeriod"/>
              <a:defRPr/>
            </a:pPr>
            <a:r>
              <a:rPr lang="en-GB" dirty="0">
                <a:latin typeface="+mj-lt"/>
                <a:cs typeface="Calibri Light" panose="020F0302020204030204"/>
              </a:rPr>
              <a:t>The roll-out of Wellbeing in Schools Hubs (WISH).</a:t>
            </a:r>
            <a:endParaRPr lang="en-GB" dirty="0">
              <a:latin typeface="+mj-lt"/>
              <a:ea typeface="Calibri Light"/>
              <a:cs typeface="Calibri Light" panose="020F0302020204030204"/>
            </a:endParaRPr>
          </a:p>
        </p:txBody>
      </p:sp>
      <p:sp>
        <p:nvSpPr>
          <p:cNvPr id="6" name="Title 1">
            <a:extLst>
              <a:ext uri="{FF2B5EF4-FFF2-40B4-BE49-F238E27FC236}">
                <a16:creationId xmlns:a16="http://schemas.microsoft.com/office/drawing/2014/main" id="{DF8D1C64-A6BF-24A6-5A04-F4BD96D97C58}"/>
              </a:ext>
            </a:extLst>
          </p:cNvPr>
          <p:cNvSpPr txBox="1">
            <a:spLocks/>
          </p:cNvSpPr>
          <p:nvPr/>
        </p:nvSpPr>
        <p:spPr>
          <a:xfrm>
            <a:off x="602112" y="1424981"/>
            <a:ext cx="3144697" cy="2703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Calibri Light"/>
                <a:cs typeface="Times New Roman"/>
              </a:rPr>
              <a:t>Strategic mission:</a:t>
            </a:r>
            <a:endParaRPr lang="en-US" sz="3200" b="1">
              <a:solidFill>
                <a:schemeClr val="accent5">
                  <a:lumMod val="75000"/>
                </a:schemeClr>
              </a:solidFill>
              <a:latin typeface="Calibri Light"/>
              <a:cs typeface="Times New Roman"/>
            </a:endParaRPr>
          </a:p>
          <a:p>
            <a:br>
              <a:rPr lang="en-US" sz="3000" b="1"/>
            </a:br>
            <a:endParaRPr lang="en-US" sz="3000" b="1"/>
          </a:p>
        </p:txBody>
      </p:sp>
      <p:pic>
        <p:nvPicPr>
          <p:cNvPr id="4" name="Graphic 3" descr="Lunch Box with solid fill">
            <a:extLst>
              <a:ext uri="{FF2B5EF4-FFF2-40B4-BE49-F238E27FC236}">
                <a16:creationId xmlns:a16="http://schemas.microsoft.com/office/drawing/2014/main" id="{F1AE5644-3569-5E04-0650-BB5074F8D8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8360" y="525189"/>
            <a:ext cx="1369225" cy="1369225"/>
          </a:xfrm>
          <a:prstGeom prst="rect">
            <a:avLst/>
          </a:prstGeom>
        </p:spPr>
      </p:pic>
      <p:graphicFrame>
        <p:nvGraphicFramePr>
          <p:cNvPr id="2" name="Table 1">
            <a:extLst>
              <a:ext uri="{FF2B5EF4-FFF2-40B4-BE49-F238E27FC236}">
                <a16:creationId xmlns:a16="http://schemas.microsoft.com/office/drawing/2014/main" id="{AE37E214-2B33-3757-C870-8C6A2DC89C23}"/>
              </a:ext>
            </a:extLst>
          </p:cNvPr>
          <p:cNvGraphicFramePr>
            <a:graphicFrameLocks noGrp="1"/>
          </p:cNvGraphicFramePr>
          <p:nvPr>
            <p:extLst>
              <p:ext uri="{D42A27DB-BD31-4B8C-83A1-F6EECF244321}">
                <p14:modId xmlns:p14="http://schemas.microsoft.com/office/powerpoint/2010/main" val="2293313335"/>
              </p:ext>
            </p:extLst>
          </p:nvPr>
        </p:nvGraphicFramePr>
        <p:xfrm>
          <a:off x="652650" y="2700932"/>
          <a:ext cx="2837682" cy="3878288"/>
        </p:xfrm>
        <a:graphic>
          <a:graphicData uri="http://schemas.openxmlformats.org/drawingml/2006/table">
            <a:tbl>
              <a:tblPr>
                <a:tableStyleId>{5C22544A-7EE6-4342-B048-85BDC9FD1C3A}</a:tableStyleId>
              </a:tblPr>
              <a:tblGrid>
                <a:gridCol w="2837682">
                  <a:extLst>
                    <a:ext uri="{9D8B030D-6E8A-4147-A177-3AD203B41FA5}">
                      <a16:colId xmlns:a16="http://schemas.microsoft.com/office/drawing/2014/main" val="20000"/>
                    </a:ext>
                  </a:extLst>
                </a:gridCol>
              </a:tblGrid>
              <a:tr h="3878288">
                <a:tc>
                  <a: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accent5">
                              <a:lumMod val="75000"/>
                            </a:schemeClr>
                          </a:solidFill>
                          <a:latin typeface="Calibri Light" panose="020F0302020204030204" pitchFamily="34" charset="0"/>
                          <a:ea typeface="+mn-ea"/>
                          <a:cs typeface="Times New Roman" panose="02020603050405020304" pitchFamily="18" charset="0"/>
                        </a:rPr>
                        <a:t>Safeguarding and prevention in schools</a:t>
                      </a:r>
                    </a:p>
                    <a:p>
                      <a:endParaRPr lang="en-US" sz="2800" b="1" dirty="0">
                        <a:solidFill>
                          <a:srgbClr val="0070C0"/>
                        </a:solidFill>
                        <a:latin typeface="Calibri Light" panose="020F03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dirty="0">
                          <a:solidFill>
                            <a:srgbClr val="0070C0"/>
                          </a:solidFill>
                        </a:rPr>
                        <a:t>Strengthening partnership approaches to better enable schools to provide timely support to children and young people at risk of poor outcomes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1628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CB017A-3AC0-8952-C291-60650E64549E}"/>
              </a:ext>
            </a:extLst>
          </p:cNvPr>
          <p:cNvSpPr txBox="1"/>
          <p:nvPr/>
        </p:nvSpPr>
        <p:spPr>
          <a:xfrm>
            <a:off x="480204" y="456310"/>
            <a:ext cx="10969674" cy="31234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C00000"/>
                </a:solidFill>
                <a:latin typeface="Aptos"/>
                <a:cs typeface="Poppins"/>
              </a:rPr>
              <a:t>Exercise</a:t>
            </a:r>
            <a:br>
              <a:rPr lang="en-GB" sz="3200" b="1" dirty="0">
                <a:solidFill>
                  <a:srgbClr val="C00000"/>
                </a:solidFill>
                <a:latin typeface="Aptos"/>
                <a:cs typeface="Poppins"/>
              </a:rPr>
            </a:br>
            <a:endParaRPr lang="en-GB" sz="1050" b="1" dirty="0">
              <a:solidFill>
                <a:srgbClr val="C00000"/>
              </a:solidFill>
              <a:latin typeface="Aptos"/>
              <a:cs typeface="Poppins"/>
            </a:endParaRPr>
          </a:p>
          <a:p>
            <a:pPr marL="342900" indent="-342900">
              <a:lnSpc>
                <a:spcPct val="150000"/>
              </a:lnSpc>
              <a:buFont typeface="Arial"/>
              <a:buChar char="•"/>
            </a:pPr>
            <a:r>
              <a:rPr lang="en-GB" sz="2100" dirty="0">
                <a:latin typeface="Aptos"/>
                <a:cs typeface="Poppins"/>
              </a:rPr>
              <a:t>Please separate into two groups with each group taking one of the missions.  </a:t>
            </a:r>
          </a:p>
          <a:p>
            <a:pPr marL="342900" indent="-342900">
              <a:lnSpc>
                <a:spcPct val="150000"/>
              </a:lnSpc>
              <a:buFont typeface="Arial"/>
              <a:buChar char="•"/>
            </a:pPr>
            <a:r>
              <a:rPr lang="en-GB" sz="2100" dirty="0">
                <a:latin typeface="Aptos"/>
                <a:cs typeface="Poppins"/>
              </a:rPr>
              <a:t>You will have </a:t>
            </a:r>
            <a:r>
              <a:rPr lang="en-GB" sz="2100" b="1" dirty="0">
                <a:latin typeface="Aptos"/>
                <a:cs typeface="Poppins"/>
              </a:rPr>
              <a:t>10 minutes </a:t>
            </a:r>
            <a:r>
              <a:rPr lang="en-GB" sz="2100" dirty="0">
                <a:latin typeface="Aptos"/>
                <a:cs typeface="Poppins"/>
              </a:rPr>
              <a:t>to answer the questions on the next slide.  </a:t>
            </a:r>
            <a:endParaRPr lang="en-GB" sz="2100" dirty="0">
              <a:latin typeface="Arial"/>
              <a:cs typeface="Arial"/>
            </a:endParaRPr>
          </a:p>
          <a:p>
            <a:pPr marL="342900" indent="-342900">
              <a:lnSpc>
                <a:spcPct val="150000"/>
              </a:lnSpc>
              <a:buFont typeface="Arial"/>
              <a:buChar char="•"/>
            </a:pPr>
            <a:r>
              <a:rPr lang="en-GB" sz="2100" dirty="0">
                <a:latin typeface="Aptos"/>
                <a:cs typeface="Poppins"/>
              </a:rPr>
              <a:t>After </a:t>
            </a:r>
            <a:r>
              <a:rPr lang="en-GB" sz="2100" b="1" dirty="0">
                <a:latin typeface="Aptos"/>
                <a:cs typeface="Poppins"/>
              </a:rPr>
              <a:t>10 minutes</a:t>
            </a:r>
            <a:r>
              <a:rPr lang="en-GB" sz="2100" dirty="0">
                <a:latin typeface="Aptos"/>
                <a:cs typeface="Poppins"/>
              </a:rPr>
              <a:t> a representative from each group will feedback on </a:t>
            </a:r>
            <a:r>
              <a:rPr lang="en-GB" sz="2100" b="1" dirty="0">
                <a:latin typeface="Aptos"/>
                <a:cs typeface="Poppins"/>
              </a:rPr>
              <a:t>two</a:t>
            </a:r>
            <a:r>
              <a:rPr lang="en-GB" sz="2100" dirty="0">
                <a:latin typeface="Aptos"/>
                <a:cs typeface="Poppins"/>
              </a:rPr>
              <a:t> key points.</a:t>
            </a:r>
          </a:p>
          <a:p>
            <a:pPr marL="342900" indent="-342900">
              <a:lnSpc>
                <a:spcPct val="150000"/>
              </a:lnSpc>
              <a:buFont typeface="Arial"/>
              <a:buChar char="•"/>
            </a:pPr>
            <a:r>
              <a:rPr lang="en-GB" sz="2100" dirty="0">
                <a:latin typeface="Aptos"/>
                <a:cs typeface="Poppins"/>
              </a:rPr>
              <a:t>For the remaining </a:t>
            </a:r>
            <a:r>
              <a:rPr lang="en-GB" sz="2100" b="1" dirty="0">
                <a:latin typeface="Aptos"/>
                <a:cs typeface="Poppins"/>
              </a:rPr>
              <a:t>10 minutes </a:t>
            </a:r>
            <a:r>
              <a:rPr lang="en-GB" sz="2100" dirty="0">
                <a:latin typeface="Aptos"/>
                <a:cs typeface="Poppins"/>
              </a:rPr>
              <a:t>we will use the key points to identify actions that will be incorporated into the Early Help and Prevention Strategy action plan.</a:t>
            </a:r>
          </a:p>
        </p:txBody>
      </p:sp>
      <p:sp>
        <p:nvSpPr>
          <p:cNvPr id="3" name="Freeform 4">
            <a:extLst>
              <a:ext uri="{FF2B5EF4-FFF2-40B4-BE49-F238E27FC236}">
                <a16:creationId xmlns:a16="http://schemas.microsoft.com/office/drawing/2014/main" id="{5437BE66-DF23-BF44-9A10-600ACF9F3244}"/>
              </a:ext>
            </a:extLst>
          </p:cNvPr>
          <p:cNvSpPr/>
          <p:nvPr/>
        </p:nvSpPr>
        <p:spPr>
          <a:xfrm>
            <a:off x="0" y="4113684"/>
            <a:ext cx="7157017" cy="2875014"/>
          </a:xfrm>
          <a:custGeom>
            <a:avLst/>
            <a:gdLst/>
            <a:ahLst/>
            <a:cxnLst/>
            <a:rect l="l" t="t" r="r" b="b"/>
            <a:pathLst>
              <a:path w="11211239" h="6803595">
                <a:moveTo>
                  <a:pt x="0" y="0"/>
                </a:moveTo>
                <a:lnTo>
                  <a:pt x="11211240" y="0"/>
                </a:lnTo>
                <a:lnTo>
                  <a:pt x="11211240" y="6803595"/>
                </a:lnTo>
                <a:lnTo>
                  <a:pt x="0" y="68035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1570761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961B52B1-F668-36C2-DE4F-0138CC305EA5}"/>
              </a:ext>
            </a:extLst>
          </p:cNvPr>
          <p:cNvSpPr/>
          <p:nvPr/>
        </p:nvSpPr>
        <p:spPr>
          <a:xfrm flipH="1">
            <a:off x="8393982" y="2845942"/>
            <a:ext cx="4263775" cy="3186756"/>
          </a:xfrm>
          <a:custGeom>
            <a:avLst/>
            <a:gdLst/>
            <a:ahLst/>
            <a:cxnLst/>
            <a:rect l="l" t="t" r="r" b="b"/>
            <a:pathLst>
              <a:path w="10160382" h="8239146">
                <a:moveTo>
                  <a:pt x="10160382" y="0"/>
                </a:moveTo>
                <a:lnTo>
                  <a:pt x="0" y="0"/>
                </a:lnTo>
                <a:lnTo>
                  <a:pt x="0" y="8239147"/>
                </a:lnTo>
                <a:lnTo>
                  <a:pt x="10160382" y="8239147"/>
                </a:lnTo>
                <a:lnTo>
                  <a:pt x="1016038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5">
            <a:extLst>
              <a:ext uri="{FF2B5EF4-FFF2-40B4-BE49-F238E27FC236}">
                <a16:creationId xmlns:a16="http://schemas.microsoft.com/office/drawing/2014/main" id="{C6CB017A-3AC0-8952-C291-60650E64549E}"/>
              </a:ext>
            </a:extLst>
          </p:cNvPr>
          <p:cNvSpPr txBox="1"/>
          <p:nvPr/>
        </p:nvSpPr>
        <p:spPr>
          <a:xfrm>
            <a:off x="480204" y="471718"/>
            <a:ext cx="109045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rgbClr val="C00000"/>
                </a:solidFill>
                <a:latin typeface="Aptos"/>
                <a:cs typeface="Poppins"/>
              </a:rPr>
              <a:t>Building relationships across the early help and prevention system that works for all children.</a:t>
            </a:r>
          </a:p>
        </p:txBody>
      </p:sp>
      <p:sp>
        <p:nvSpPr>
          <p:cNvPr id="4" name="TextBox 3">
            <a:extLst>
              <a:ext uri="{FF2B5EF4-FFF2-40B4-BE49-F238E27FC236}">
                <a16:creationId xmlns:a16="http://schemas.microsoft.com/office/drawing/2014/main" id="{4A18DA81-D2CE-C402-755C-88C5702AC4A7}"/>
              </a:ext>
            </a:extLst>
          </p:cNvPr>
          <p:cNvSpPr txBox="1"/>
          <p:nvPr/>
        </p:nvSpPr>
        <p:spPr>
          <a:xfrm>
            <a:off x="480203" y="1752811"/>
            <a:ext cx="8365845" cy="3791872"/>
          </a:xfrm>
          <a:prstGeom prst="rect">
            <a:avLst/>
          </a:prstGeom>
          <a:noFill/>
        </p:spPr>
        <p:txBody>
          <a:bodyPr wrap="square">
            <a:spAutoFit/>
          </a:bodyPr>
          <a:lstStyle/>
          <a:p>
            <a:pPr marL="342900" indent="-342900">
              <a:lnSpc>
                <a:spcPct val="150000"/>
              </a:lnSpc>
              <a:buFont typeface="+mj-lt"/>
              <a:buAutoNum type="arabicPeriod"/>
            </a:pPr>
            <a:r>
              <a:rPr lang="en-GB" sz="1800" b="0" kern="1200" dirty="0">
                <a:solidFill>
                  <a:schemeClr val="dk1"/>
                </a:solidFill>
                <a:effectLst/>
                <a:latin typeface="Aptos" panose="020B0004020202020204" pitchFamily="34" charset="0"/>
              </a:rPr>
              <a:t>In what ways do you think cross-sector collaboration (e.g., between the local authority and VCS) can be improved to better serve children and families?</a:t>
            </a:r>
            <a:br>
              <a:rPr lang="en-GB" sz="1800" b="0" kern="1200" dirty="0">
                <a:solidFill>
                  <a:schemeClr val="dk1"/>
                </a:solidFill>
                <a:effectLst/>
                <a:latin typeface="Aptos" panose="020B0004020202020204" pitchFamily="34" charset="0"/>
              </a:rPr>
            </a:br>
            <a:endParaRPr lang="en-GB" sz="1800" b="0" kern="1200" dirty="0">
              <a:solidFill>
                <a:schemeClr val="dk1"/>
              </a:solidFill>
              <a:effectLst/>
              <a:latin typeface="Aptos" panose="020B0004020202020204" pitchFamily="34" charset="0"/>
            </a:endParaRPr>
          </a:p>
          <a:p>
            <a:pPr marL="342900" indent="-342900">
              <a:lnSpc>
                <a:spcPct val="150000"/>
              </a:lnSpc>
              <a:buFont typeface="+mj-lt"/>
              <a:buAutoNum type="arabicPeriod"/>
            </a:pPr>
            <a:r>
              <a:rPr lang="en-GB" sz="1800" b="0" kern="1200" dirty="0">
                <a:solidFill>
                  <a:schemeClr val="dk1"/>
                </a:solidFill>
                <a:effectLst/>
                <a:latin typeface="Aptos" panose="020B0004020202020204" pitchFamily="34" charset="0"/>
              </a:rPr>
              <a:t>How can we facilitate better sharing of resources, knowledge, and expertise to ensure a more integrated and effective early help and prevention system?</a:t>
            </a:r>
            <a:br>
              <a:rPr lang="en-GB" sz="1800" b="0" kern="1200" dirty="0">
                <a:solidFill>
                  <a:schemeClr val="dk1"/>
                </a:solidFill>
                <a:effectLst/>
                <a:latin typeface="Aptos" panose="020B0004020202020204" pitchFamily="34" charset="0"/>
              </a:rPr>
            </a:br>
            <a:endParaRPr lang="en-GB" sz="1800" b="0" i="0" kern="1200" dirty="0">
              <a:solidFill>
                <a:schemeClr val="dk1"/>
              </a:solidFill>
              <a:effectLst/>
              <a:latin typeface="Aptos" panose="020B0004020202020204" pitchFamily="34" charset="0"/>
              <a:ea typeface="+mn-ea"/>
              <a:cs typeface="+mn-cs"/>
            </a:endParaRPr>
          </a:p>
          <a:p>
            <a:pPr marL="342900" indent="-342900">
              <a:lnSpc>
                <a:spcPct val="150000"/>
              </a:lnSpc>
              <a:buFont typeface="+mj-lt"/>
              <a:buAutoNum type="arabicPeriod"/>
            </a:pPr>
            <a:r>
              <a:rPr lang="en-GB" sz="1800" b="0" kern="1200" dirty="0">
                <a:solidFill>
                  <a:schemeClr val="dk1"/>
                </a:solidFill>
                <a:effectLst/>
                <a:latin typeface="Aptos" panose="020B0004020202020204" pitchFamily="34" charset="0"/>
              </a:rPr>
              <a:t>What mechanisms are in place for receiving feedback from children, families, and other stakeholders? How do you use this feedback to improve your services and the overall system?</a:t>
            </a:r>
            <a:endParaRPr lang="en-GB" sz="1800" b="0" i="0" kern="1200" dirty="0">
              <a:solidFill>
                <a:schemeClr val="dk1"/>
              </a:solidFill>
              <a:effectLst/>
              <a:latin typeface="Aptos" panose="020B0004020202020204" pitchFamily="34" charset="0"/>
              <a:ea typeface="+mn-ea"/>
              <a:cs typeface="+mn-cs"/>
            </a:endParaRPr>
          </a:p>
        </p:txBody>
      </p:sp>
    </p:spTree>
    <p:extLst>
      <p:ext uri="{BB962C8B-B14F-4D97-AF65-F5344CB8AC3E}">
        <p14:creationId xmlns:p14="http://schemas.microsoft.com/office/powerpoint/2010/main" val="9902510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CB017A-3AC0-8952-C291-60650E64549E}"/>
              </a:ext>
            </a:extLst>
          </p:cNvPr>
          <p:cNvSpPr txBox="1"/>
          <p:nvPr/>
        </p:nvSpPr>
        <p:spPr>
          <a:xfrm>
            <a:off x="480204" y="471718"/>
            <a:ext cx="109045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rgbClr val="C00000"/>
                </a:solidFill>
                <a:latin typeface="Aptos"/>
                <a:cs typeface="Poppins"/>
              </a:rPr>
              <a:t>Safeguarding and prevention in schools.</a:t>
            </a:r>
          </a:p>
        </p:txBody>
      </p:sp>
      <p:sp>
        <p:nvSpPr>
          <p:cNvPr id="4" name="TextBox 3">
            <a:extLst>
              <a:ext uri="{FF2B5EF4-FFF2-40B4-BE49-F238E27FC236}">
                <a16:creationId xmlns:a16="http://schemas.microsoft.com/office/drawing/2014/main" id="{D2EA9402-826A-23B8-00AB-48F645FDDB50}"/>
              </a:ext>
            </a:extLst>
          </p:cNvPr>
          <p:cNvSpPr txBox="1"/>
          <p:nvPr/>
        </p:nvSpPr>
        <p:spPr>
          <a:xfrm>
            <a:off x="480204" y="1338385"/>
            <a:ext cx="7188152" cy="4622869"/>
          </a:xfrm>
          <a:prstGeom prst="rect">
            <a:avLst/>
          </a:prstGeom>
          <a:noFill/>
        </p:spPr>
        <p:txBody>
          <a:bodyPr wrap="square" lIns="91440" tIns="45720" rIns="91440" bIns="45720" anchor="t">
            <a:spAutoFit/>
          </a:bodyPr>
          <a:lstStyle/>
          <a:p>
            <a:pPr marL="342900" indent="-342900">
              <a:lnSpc>
                <a:spcPct val="150000"/>
              </a:lnSpc>
              <a:buFont typeface="+mj-lt"/>
              <a:buAutoNum type="arabicPeriod"/>
            </a:pPr>
            <a:r>
              <a:rPr lang="en-GB" sz="1800" b="0" kern="1200" dirty="0">
                <a:solidFill>
                  <a:schemeClr val="dk1"/>
                </a:solidFill>
                <a:effectLst/>
                <a:latin typeface="Aptos"/>
              </a:rPr>
              <a:t>How well do you believe community organisations </a:t>
            </a:r>
            <a:r>
              <a:rPr lang="en-GB" dirty="0">
                <a:solidFill>
                  <a:schemeClr val="dk1"/>
                </a:solidFill>
                <a:latin typeface="Aptos"/>
              </a:rPr>
              <a:t>(including your own) are aware of early help and prevention support for children, young people and families</a:t>
            </a:r>
            <a:r>
              <a:rPr lang="en-GB" sz="1800" b="0" kern="1200" dirty="0">
                <a:solidFill>
                  <a:schemeClr val="dk1"/>
                </a:solidFill>
                <a:effectLst/>
                <a:latin typeface="Aptos"/>
              </a:rPr>
              <a:t>?</a:t>
            </a:r>
            <a:br>
              <a:rPr lang="en-GB" sz="1800" b="0" kern="1200" dirty="0">
                <a:effectLst/>
                <a:latin typeface="Aptos" panose="020B0004020202020204" pitchFamily="34" charset="0"/>
              </a:rPr>
            </a:br>
            <a:endParaRPr lang="en-GB" sz="1800" b="0" kern="1200" dirty="0">
              <a:solidFill>
                <a:schemeClr val="dk1"/>
              </a:solidFill>
              <a:effectLst/>
              <a:latin typeface="Aptos" panose="020B0004020202020204" pitchFamily="34" charset="0"/>
            </a:endParaRPr>
          </a:p>
          <a:p>
            <a:pPr marL="342900" indent="-342900">
              <a:lnSpc>
                <a:spcPct val="150000"/>
              </a:lnSpc>
              <a:buFont typeface="+mj-lt"/>
              <a:buAutoNum type="arabicPeriod"/>
            </a:pPr>
            <a:r>
              <a:rPr lang="en-GB" sz="1800" b="0" kern="1200" dirty="0">
                <a:solidFill>
                  <a:schemeClr val="dk1"/>
                </a:solidFill>
                <a:effectLst/>
                <a:latin typeface="Aptos" panose="020B0004020202020204" pitchFamily="34" charset="0"/>
              </a:rPr>
              <a:t>What strategies do you suggest for improving the early identification of risks to children, particularly those related to exploitation and poor attendance?</a:t>
            </a:r>
            <a:br>
              <a:rPr lang="en-GB" sz="1800" b="0" kern="1200" dirty="0">
                <a:solidFill>
                  <a:schemeClr val="dk1"/>
                </a:solidFill>
                <a:effectLst/>
                <a:latin typeface="Aptos" panose="020B0004020202020204" pitchFamily="34" charset="0"/>
              </a:rPr>
            </a:br>
            <a:endParaRPr lang="en-GB" sz="1800" b="0" i="0" kern="1200" dirty="0">
              <a:solidFill>
                <a:schemeClr val="dk1"/>
              </a:solidFill>
              <a:effectLst/>
              <a:latin typeface="Aptos" panose="020B0004020202020204" pitchFamily="34" charset="0"/>
              <a:ea typeface="+mn-ea"/>
              <a:cs typeface="+mn-cs"/>
            </a:endParaRPr>
          </a:p>
          <a:p>
            <a:pPr marL="342900" indent="-342900">
              <a:lnSpc>
                <a:spcPct val="150000"/>
              </a:lnSpc>
              <a:buFont typeface="+mj-lt"/>
              <a:buAutoNum type="arabicPeriod"/>
            </a:pPr>
            <a:r>
              <a:rPr lang="en-GB" sz="1800" b="0" kern="1200" dirty="0">
                <a:solidFill>
                  <a:schemeClr val="dk1"/>
                </a:solidFill>
                <a:effectLst/>
                <a:latin typeface="Aptos" panose="020B0004020202020204" pitchFamily="34" charset="0"/>
              </a:rPr>
              <a:t>What feedback mechanisms can you suggest to facilitate better sharing of local intelligence?</a:t>
            </a:r>
            <a:endParaRPr lang="en-GB" sz="1800" b="0" i="0" kern="1200" dirty="0">
              <a:solidFill>
                <a:schemeClr val="dk1"/>
              </a:solidFill>
              <a:effectLst/>
              <a:latin typeface="Aptos" panose="020B0004020202020204" pitchFamily="34" charset="0"/>
              <a:ea typeface="+mn-ea"/>
              <a:cs typeface="+mn-cs"/>
            </a:endParaRPr>
          </a:p>
          <a:p>
            <a:pPr marL="285750" indent="-285750" algn="l" defTabSz="914400" rtl="0" eaLnBrk="1" latinLnBrk="0" hangingPunct="1">
              <a:lnSpc>
                <a:spcPct val="150000"/>
              </a:lnSpc>
              <a:buFont typeface="Arial" panose="020B0604020202020204" pitchFamily="34" charset="0"/>
              <a:buChar char="•"/>
            </a:pPr>
            <a:endParaRPr lang="en-GB" sz="1800" b="0" i="0" kern="1200" dirty="0">
              <a:solidFill>
                <a:schemeClr val="dk1"/>
              </a:solidFill>
              <a:effectLst/>
              <a:latin typeface="Aptos" panose="020B0004020202020204" pitchFamily="34" charset="0"/>
              <a:ea typeface="+mn-ea"/>
              <a:cs typeface="+mn-cs"/>
            </a:endParaRPr>
          </a:p>
        </p:txBody>
      </p:sp>
      <p:sp>
        <p:nvSpPr>
          <p:cNvPr id="5" name="Freeform 9">
            <a:extLst>
              <a:ext uri="{FF2B5EF4-FFF2-40B4-BE49-F238E27FC236}">
                <a16:creationId xmlns:a16="http://schemas.microsoft.com/office/drawing/2014/main" id="{293BF1D8-3FEC-5A13-2E6D-592A8140E0DB}"/>
              </a:ext>
            </a:extLst>
          </p:cNvPr>
          <p:cNvSpPr/>
          <p:nvPr/>
        </p:nvSpPr>
        <p:spPr>
          <a:xfrm>
            <a:off x="7668356" y="2510624"/>
            <a:ext cx="4218844" cy="3283311"/>
          </a:xfrm>
          <a:custGeom>
            <a:avLst/>
            <a:gdLst/>
            <a:ahLst/>
            <a:cxnLst/>
            <a:rect l="l" t="t" r="r" b="b"/>
            <a:pathLst>
              <a:path w="7870129" h="7388083">
                <a:moveTo>
                  <a:pt x="0" y="0"/>
                </a:moveTo>
                <a:lnTo>
                  <a:pt x="7870128" y="0"/>
                </a:lnTo>
                <a:lnTo>
                  <a:pt x="7870128" y="7388083"/>
                </a:lnTo>
                <a:lnTo>
                  <a:pt x="0" y="7388083"/>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3654137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CB017A-3AC0-8952-C291-60650E64549E}"/>
              </a:ext>
            </a:extLst>
          </p:cNvPr>
          <p:cNvSpPr txBox="1"/>
          <p:nvPr/>
        </p:nvSpPr>
        <p:spPr>
          <a:xfrm>
            <a:off x="480204" y="471718"/>
            <a:ext cx="109045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rgbClr val="C00000"/>
                </a:solidFill>
                <a:latin typeface="Aptos"/>
                <a:cs typeface="Poppins"/>
              </a:rPr>
              <a:t>Next steps</a:t>
            </a:r>
          </a:p>
        </p:txBody>
      </p:sp>
      <p:graphicFrame>
        <p:nvGraphicFramePr>
          <p:cNvPr id="2" name="Diagram 1">
            <a:extLst>
              <a:ext uri="{FF2B5EF4-FFF2-40B4-BE49-F238E27FC236}">
                <a16:creationId xmlns:a16="http://schemas.microsoft.com/office/drawing/2014/main" id="{1EACD741-D837-78D1-6C77-4A498F25CE50}"/>
              </a:ext>
            </a:extLst>
          </p:cNvPr>
          <p:cNvGraphicFramePr/>
          <p:nvPr>
            <p:extLst>
              <p:ext uri="{D42A27DB-BD31-4B8C-83A1-F6EECF244321}">
                <p14:modId xmlns:p14="http://schemas.microsoft.com/office/powerpoint/2010/main" val="1846108082"/>
              </p:ext>
            </p:extLst>
          </p:nvPr>
        </p:nvGraphicFramePr>
        <p:xfrm>
          <a:off x="480204" y="1348076"/>
          <a:ext cx="9703926" cy="4161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19700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PAGE">
  <a:themeElements>
    <a:clrScheme name="MAIN PA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IN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IN PA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IN PA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IN PAG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IN PAG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IN P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IN P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IN P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d159358-9462-4e9b-ae8b-85b0e6b0b597">
      <UserInfo>
        <DisplayName/>
        <AccountId xsi:nil="true"/>
        <AccountType/>
      </UserInfo>
    </SharedWithUsers>
    <lcf76f155ced4ddcb4097134ff3c332f xmlns="a0918bfa-692a-4922-b76d-02f98a2a4b44">
      <Terms xmlns="http://schemas.microsoft.com/office/infopath/2007/PartnerControls"/>
    </lcf76f155ced4ddcb4097134ff3c332f>
    <TaxCatchAll xmlns="ad159358-9462-4e9b-ae8b-85b0e6b0b597" xsi:nil="true"/>
    <MediaLengthInSeconds xmlns="a0918bfa-692a-4922-b76d-02f98a2a4b4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953E1FAAA4174DA32B083DE535723A" ma:contentTypeVersion="17" ma:contentTypeDescription="Create a new document." ma:contentTypeScope="" ma:versionID="01c6057ff1a67d0fc687a6803ffbfdfb">
  <xsd:schema xmlns:xsd="http://www.w3.org/2001/XMLSchema" xmlns:xs="http://www.w3.org/2001/XMLSchema" xmlns:p="http://schemas.microsoft.com/office/2006/metadata/properties" xmlns:ns2="a0918bfa-692a-4922-b76d-02f98a2a4b44" xmlns:ns3="ad159358-9462-4e9b-ae8b-85b0e6b0b597" targetNamespace="http://schemas.microsoft.com/office/2006/metadata/properties" ma:root="true" ma:fieldsID="458b8252e166cad2a7112369758ff33a" ns2:_="" ns3:_="">
    <xsd:import namespace="a0918bfa-692a-4922-b76d-02f98a2a4b44"/>
    <xsd:import namespace="ad159358-9462-4e9b-ae8b-85b0e6b0b5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18bfa-692a-4922-b76d-02f98a2a4b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bae60f5-b7ad-4981-a8ef-0360d6a367c0"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159358-9462-4e9b-ae8b-85b0e6b0b5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1a92c1-4f56-4a99-a57a-621324e0f57d}" ma:internalName="TaxCatchAll" ma:showField="CatchAllData" ma:web="ad159358-9462-4e9b-ae8b-85b0e6b0b5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A7E7EB-CAB6-43A5-9357-206D769BDF17}">
  <ds:schemaRefs>
    <ds:schemaRef ds:uri="http://schemas.microsoft.com/office/infopath/2007/PartnerControls"/>
    <ds:schemaRef ds:uri="http://www.w3.org/XML/1998/namespace"/>
    <ds:schemaRef ds:uri="1f4e5c68-0f9c-4aa7-872c-80929095e6a1"/>
    <ds:schemaRef ds:uri="http://schemas.microsoft.com/office/2006/metadata/properties"/>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9f7c00be-30c2-44f9-afdf-1208daa112d2"/>
  </ds:schemaRefs>
</ds:datastoreItem>
</file>

<file path=customXml/itemProps2.xml><?xml version="1.0" encoding="utf-8"?>
<ds:datastoreItem xmlns:ds="http://schemas.openxmlformats.org/officeDocument/2006/customXml" ds:itemID="{036CDC63-9676-4555-A56D-809CA5602543}"/>
</file>

<file path=customXml/itemProps3.xml><?xml version="1.0" encoding="utf-8"?>
<ds:datastoreItem xmlns:ds="http://schemas.openxmlformats.org/officeDocument/2006/customXml" ds:itemID="{F6EAB3EB-E71F-4E5E-B081-F80E7F037B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1321</Words>
  <Application>Microsoft Office PowerPoint</Application>
  <PresentationFormat>Widescreen</PresentationFormat>
  <Paragraphs>119</Paragraphs>
  <Slides>11</Slides>
  <Notes>6</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MAIN PAGE</vt:lpstr>
      <vt:lpstr>PowerPoint Presentation</vt:lpstr>
      <vt:lpstr>What do we mean by Early Help and Prevention? </vt:lpstr>
      <vt:lpstr>Our missions 2024-25</vt:lpstr>
      <vt:lpstr>Strategic mission: Building relationships across the early help and prevention system that works for all children. Working with partners to understand our early help and current system and move towards and  integrated prevention system in Greenwich </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Sherry Glasgow</cp:lastModifiedBy>
  <cp:revision>151</cp:revision>
  <dcterms:created xsi:type="dcterms:W3CDTF">2013-07-15T20:26:40Z</dcterms:created>
  <dcterms:modified xsi:type="dcterms:W3CDTF">2024-09-10T07:25:17Z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0x010100E2953E1FAAA4174DA32B083DE535723A</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Order">
    <vt:r8>149900</vt:r8>
  </property>
  <property fmtid="{D5CDD505-2E9C-101B-9397-08002B2CF9AE}" pid="8" name="_SourceUrl">
    <vt:lpwstr/>
  </property>
  <property fmtid="{D5CDD505-2E9C-101B-9397-08002B2CF9AE}" pid="9" name="_SharedFileIndex">
    <vt:lpwstr/>
  </property>
</Properties>
</file>